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0" r:id="rId2"/>
    <p:sldMasterId id="2147483868" r:id="rId3"/>
  </p:sldMasterIdLst>
  <p:notesMasterIdLst>
    <p:notesMasterId r:id="rId29"/>
  </p:notesMasterIdLst>
  <p:handoutMasterIdLst>
    <p:handoutMasterId r:id="rId30"/>
  </p:handoutMasterIdLst>
  <p:sldIdLst>
    <p:sldId id="270" r:id="rId4"/>
    <p:sldId id="272" r:id="rId5"/>
    <p:sldId id="294" r:id="rId6"/>
    <p:sldId id="295" r:id="rId7"/>
    <p:sldId id="271" r:id="rId8"/>
    <p:sldId id="273" r:id="rId9"/>
    <p:sldId id="293" r:id="rId10"/>
    <p:sldId id="277" r:id="rId11"/>
    <p:sldId id="289" r:id="rId12"/>
    <p:sldId id="287" r:id="rId13"/>
    <p:sldId id="288" r:id="rId14"/>
    <p:sldId id="290" r:id="rId15"/>
    <p:sldId id="279" r:id="rId16"/>
    <p:sldId id="278" r:id="rId17"/>
    <p:sldId id="291" r:id="rId18"/>
    <p:sldId id="281" r:id="rId19"/>
    <p:sldId id="286" r:id="rId20"/>
    <p:sldId id="274" r:id="rId21"/>
    <p:sldId id="282" r:id="rId22"/>
    <p:sldId id="283" r:id="rId23"/>
    <p:sldId id="284" r:id="rId24"/>
    <p:sldId id="285" r:id="rId25"/>
    <p:sldId id="276" r:id="rId26"/>
    <p:sldId id="275" r:id="rId27"/>
    <p:sldId id="292"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70"/>
            <p14:sldId id="272"/>
            <p14:sldId id="294"/>
            <p14:sldId id="295"/>
            <p14:sldId id="271"/>
            <p14:sldId id="273"/>
            <p14:sldId id="293"/>
            <p14:sldId id="277"/>
            <p14:sldId id="289"/>
            <p14:sldId id="287"/>
            <p14:sldId id="288"/>
            <p14:sldId id="290"/>
            <p14:sldId id="279"/>
            <p14:sldId id="278"/>
            <p14:sldId id="291"/>
            <p14:sldId id="281"/>
            <p14:sldId id="286"/>
            <p14:sldId id="274"/>
            <p14:sldId id="282"/>
            <p14:sldId id="283"/>
            <p14:sldId id="284"/>
            <p14:sldId id="285"/>
            <p14:sldId id="276"/>
            <p14:sldId id="275"/>
            <p14:sldId id="292"/>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DED00"/>
    <a:srgbClr val="F3AE40"/>
    <a:srgbClr val="D59938"/>
    <a:srgbClr val="C48E36"/>
    <a:srgbClr val="FEEC8E"/>
    <a:srgbClr val="4775A5"/>
    <a:srgbClr val="006FBF"/>
    <a:srgbClr val="D0D8E8"/>
    <a:srgbClr val="770D3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5" autoAdjust="0"/>
    <p:restoredTop sz="92382" autoAdjust="0"/>
  </p:normalViewPr>
  <p:slideViewPr>
    <p:cSldViewPr snapToGrid="0" snapToObjects="1" showGuides="1">
      <p:cViewPr varScale="1">
        <p:scale>
          <a:sx n="146" d="100"/>
          <a:sy n="146" d="100"/>
        </p:scale>
        <p:origin x="-1032" y="-288"/>
      </p:cViewPr>
      <p:guideLst>
        <p:guide orient="horz" pos="2160"/>
        <p:guide orient="horz" pos="3239"/>
        <p:guide orient="horz" pos="3042"/>
        <p:guide orient="horz" pos="2589"/>
        <p:guide orient="horz" pos="2384"/>
        <p:guide orient="horz" pos="2302"/>
        <p:guide orient="horz" pos="2679"/>
        <p:guide pos="2880"/>
        <p:guide pos="543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5/24/16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5/24/16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cademyhealth.org/" TargetMode="External"/><Relationship Id="rId4" Type="http://schemas.openxmlformats.org/officeDocument/2006/relationships/hyperlink" Target="http://nyupress.org/books/9781479861392/" TargetMode="External"/><Relationship Id="rId5" Type="http://schemas.openxmlformats.org/officeDocument/2006/relationships/hyperlink" Target="mailto:mgrenda@appam.org" TargetMode="External"/><Relationship Id="rId6" Type="http://schemas.openxmlformats.org/officeDocument/2006/relationships/hyperlink" Target="http://click.aaas.sciencepubs.org/?qs=b70875fd51bdf01196755f5310136a29ee79f518f87f65c28a8f7d3d442a404d9df52ab18e81a58a"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165303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14</a:t>
            </a:fld>
            <a:endParaRPr lang="en-US"/>
          </a:p>
        </p:txBody>
      </p:sp>
    </p:spTree>
    <p:extLst>
      <p:ext uri="{BB962C8B-B14F-4D97-AF65-F5344CB8AC3E}">
        <p14:creationId xmlns:p14="http://schemas.microsoft.com/office/powerpoint/2010/main" val="266320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first Data Discovery Workshop was with the Arlington government’s executive management team. The team was introduced to our concept of Community Learning. After the presentation, team members broke into small groups to brainstorm about the issues and problems facing their community. To obtain a more complete assessment of the issues, each group included team members from across the various Arlington departments and agencies. Recurrent themes that ran through the brainstorming session were:</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“Who is using Arlington resources and who is being left out? Why? How can Arlington’s data be linked, analyzed, and used to identify and reach those left out?”</a:t>
            </a:r>
          </a:p>
          <a:p>
            <a:pPr lvl="0"/>
            <a:r>
              <a:rPr lang="en-US" sz="1200" kern="1200" dirty="0" smtClean="0">
                <a:solidFill>
                  <a:schemeClr val="tx1"/>
                </a:solidFill>
                <a:effectLst/>
                <a:latin typeface="+mn-lt"/>
                <a:ea typeface="+mn-ea"/>
                <a:cs typeface="+mn-cs"/>
              </a:rPr>
              <a:t>“How do you consolidate information across departments and agencies to identify and help vulnerable populations?” </a:t>
            </a:r>
          </a:p>
          <a:p>
            <a:pPr lvl="0"/>
            <a:r>
              <a:rPr lang="en-US" sz="1200" kern="1200" dirty="0" smtClean="0">
                <a:solidFill>
                  <a:schemeClr val="tx1"/>
                </a:solidFill>
                <a:effectLst/>
                <a:latin typeface="+mn-lt"/>
                <a:ea typeface="+mn-ea"/>
                <a:cs typeface="+mn-cs"/>
              </a:rPr>
              <a:t>“How do you reach underserved populations? Who is not being reached?”</a:t>
            </a:r>
          </a:p>
          <a:p>
            <a:pPr lvl="0"/>
            <a:r>
              <a:rPr lang="en-US" sz="1200" kern="1200" dirty="0" smtClean="0">
                <a:solidFill>
                  <a:schemeClr val="tx1"/>
                </a:solidFill>
                <a:effectLst/>
                <a:latin typeface="+mn-lt"/>
                <a:ea typeface="+mn-ea"/>
                <a:cs typeface="+mn-cs"/>
              </a:rPr>
              <a:t>“What kind of facilities do we need, e.g. libraries, pools, fire stations, places for adult education, and English as a second language, and where should they be located to have the maximum impact?”</a:t>
            </a:r>
          </a:p>
          <a:p>
            <a:pPr lvl="0"/>
            <a:r>
              <a:rPr lang="en-US" sz="1200" kern="1200" dirty="0" smtClean="0">
                <a:solidFill>
                  <a:schemeClr val="tx1"/>
                </a:solidFill>
                <a:effectLst/>
                <a:latin typeface="+mn-lt"/>
                <a:ea typeface="+mn-ea"/>
                <a:cs typeface="+mn-cs"/>
              </a:rPr>
              <a:t>“Who are we getting feedback from, are they the majority or minority? Does this bias how we govern? How can we engage all Arlington citizens?”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SDAL has since met with the Arlington steering committee selected at the Data Discovery Workshop to discuss and select the issues to move forward with. 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Our objective is for local government leaders to become </a:t>
            </a:r>
            <a:r>
              <a:rPr lang="en-US" sz="1200" b="1" i="1" kern="1200" dirty="0" smtClean="0">
                <a:solidFill>
                  <a:schemeClr val="tx1"/>
                </a:solidFill>
                <a:effectLst/>
                <a:latin typeface="+mn-lt"/>
                <a:ea typeface="+mn-ea"/>
                <a:cs typeface="+mn-cs"/>
              </a:rPr>
              <a:t>self-sufficient</a:t>
            </a:r>
            <a:r>
              <a:rPr lang="en-US" sz="1200" kern="1200" dirty="0" smtClean="0">
                <a:solidFill>
                  <a:schemeClr val="tx1"/>
                </a:solidFill>
                <a:effectLst/>
                <a:latin typeface="+mn-lt"/>
                <a:ea typeface="+mn-ea"/>
                <a:cs typeface="+mn-cs"/>
              </a:rPr>
              <a:t> in using their administrative data flows, linked with other data sources, to address social policy issues using </a:t>
            </a:r>
            <a:r>
              <a:rPr lang="en-US" sz="1200" b="1" i="1" kern="1200" dirty="0" smtClean="0">
                <a:solidFill>
                  <a:schemeClr val="tx1"/>
                </a:solidFill>
                <a:effectLst/>
                <a:latin typeface="+mn-lt"/>
                <a:ea typeface="+mn-ea"/>
                <a:cs typeface="+mn-cs"/>
              </a:rPr>
              <a:t>data as evidence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Held May 5, 2016. Included 90 senior leaders across 19 Arlington government Departments.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15</a:t>
            </a:fld>
            <a:endParaRPr lang="en-US"/>
          </a:p>
        </p:txBody>
      </p:sp>
    </p:spTree>
    <p:extLst>
      <p:ext uri="{BB962C8B-B14F-4D97-AF65-F5344CB8AC3E}">
        <p14:creationId xmlns:p14="http://schemas.microsoft.com/office/powerpoint/2010/main" val="2663203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Breaking multifamily parcels into housing units</a:t>
            </a:r>
          </a:p>
          <a:p>
            <a:pPr lvl="1"/>
            <a:r>
              <a:rPr lang="en-US" sz="2000" dirty="0" smtClean="0"/>
              <a:t>Joining </a:t>
            </a:r>
            <a:r>
              <a:rPr lang="en-US" sz="2000" dirty="0" err="1" smtClean="0"/>
              <a:t>Atrack</a:t>
            </a:r>
            <a:r>
              <a:rPr lang="en-US" sz="2000" dirty="0" smtClean="0"/>
              <a:t> to </a:t>
            </a:r>
            <a:r>
              <a:rPr lang="en-US" sz="2000" dirty="0" err="1" smtClean="0"/>
              <a:t>CoreLogic</a:t>
            </a:r>
            <a:r>
              <a:rPr lang="en-US" sz="2000" dirty="0" smtClean="0"/>
              <a:t> tax records</a:t>
            </a:r>
          </a:p>
          <a:p>
            <a:pPr lvl="1"/>
            <a:r>
              <a:rPr lang="en-US" sz="2000" dirty="0" smtClean="0"/>
              <a:t>Data discovery for Fairfax county data on multifamily parcels</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17</a:t>
            </a:fld>
            <a:endParaRPr lang="en-US"/>
          </a:p>
        </p:txBody>
      </p:sp>
    </p:spTree>
    <p:extLst>
      <p:ext uri="{BB962C8B-B14F-4D97-AF65-F5344CB8AC3E}">
        <p14:creationId xmlns:p14="http://schemas.microsoft.com/office/powerpoint/2010/main" val="172695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Description: </a:t>
            </a:r>
            <a:r>
              <a:rPr lang="en-US" dirty="0" smtClean="0"/>
              <a:t>Despite the abundance of empirical findings and the unprecedented interest, the factors that create innovation and the mechanisms through which innovation creates growth are still not well understood. Our research will study the possibility of detecting innovative activities through the use of non-statistically designed data collection such as administrative data and social media, e.g. does the public trail of a company’s news releases, social media, blog discussions, press coverage and interviews, conference activities, collaborative activities, funding inquiries, and other business action provide insight into the company’s innovativeness? What activities and structures are most indicative of the beginning of business startup, the development of innovative capacity, and innovative performance? </a:t>
            </a:r>
          </a:p>
          <a:p>
            <a:endParaRPr lang="en-US" dirty="0" smtClean="0"/>
          </a:p>
          <a:p>
            <a:pPr marL="171450" indent="-171450">
              <a:buFont typeface="Arial"/>
              <a:buChar char="•"/>
            </a:pPr>
            <a:r>
              <a:rPr lang="en-US" dirty="0" smtClean="0"/>
              <a:t>Does the public trail of a company’s news releases, social media, blog discussions, press coverage and interviews, conference activities, collaborative activities, funding inquiries, and other business action provide insight into the company’s innovativeness</a:t>
            </a:r>
          </a:p>
          <a:p>
            <a:pPr marL="171450" indent="-171450">
              <a:buFont typeface="Arial"/>
              <a:buChar char="•"/>
            </a:pPr>
            <a:r>
              <a:rPr lang="en-US" dirty="0" smtClean="0"/>
              <a:t>What activities and structures are most indicative of the beginning of business startup, the development of innovative capacity, and innovative performance</a:t>
            </a:r>
          </a:p>
          <a:p>
            <a:endParaRPr lang="en-US" dirty="0" smtClean="0"/>
          </a:p>
          <a:p>
            <a:pPr marL="171450" indent="-171450">
              <a:buFont typeface="Arial"/>
              <a:buChar char="•"/>
            </a:pPr>
            <a:r>
              <a:rPr lang="en-US" dirty="0" smtClean="0"/>
              <a:t>Amateur innovation (crowd sourcing/</a:t>
            </a:r>
            <a:r>
              <a:rPr lang="en-US" dirty="0" err="1" smtClean="0"/>
              <a:t>crowdfunding</a:t>
            </a:r>
            <a:r>
              <a:rPr lang="en-US" dirty="0" smtClean="0"/>
              <a:t>)</a:t>
            </a:r>
          </a:p>
          <a:p>
            <a:pPr marL="171450" indent="-171450">
              <a:buFont typeface="Arial"/>
              <a:buChar char="•"/>
            </a:pPr>
            <a:r>
              <a:rPr lang="en-US" dirty="0" smtClean="0"/>
              <a:t>Non-traditional S&amp;T Workforce </a:t>
            </a:r>
          </a:p>
          <a:p>
            <a:pPr marL="171450" indent="-171450">
              <a:buFont typeface="Arial"/>
              <a:buChar char="•"/>
            </a:pPr>
            <a:r>
              <a:rPr lang="en-US" dirty="0" smtClean="0"/>
              <a:t>Tracking innovation in elementary and high school - How is innovation taught?</a:t>
            </a:r>
          </a:p>
          <a:p>
            <a:pPr marL="171450" indent="-171450">
              <a:buFont typeface="Arial"/>
              <a:buChar char="•"/>
            </a:pPr>
            <a:r>
              <a:rPr lang="en-US" dirty="0" smtClean="0"/>
              <a:t>Track S&amp;T competitions, business plan competitions, celebrity entrepreneurs </a:t>
            </a:r>
          </a:p>
          <a:p>
            <a:pPr marL="171450" indent="-171450">
              <a:buFont typeface="Arial"/>
              <a:buChar char="•"/>
            </a:pPr>
            <a:r>
              <a:rPr lang="en-US" dirty="0" smtClean="0"/>
              <a:t>Foundations funding innovation</a:t>
            </a:r>
          </a:p>
          <a:p>
            <a:pPr marL="171450" indent="-171450">
              <a:buFont typeface="Arial"/>
              <a:buChar char="•"/>
            </a:pPr>
            <a:endParaRPr lang="en-US" dirty="0" smtClean="0"/>
          </a:p>
          <a:p>
            <a:pPr marL="338138" indent="0">
              <a:buNone/>
            </a:pPr>
            <a:r>
              <a:rPr lang="en-US" dirty="0" smtClean="0"/>
              <a:t>What role do these play in innovation?</a:t>
            </a:r>
          </a:p>
          <a:p>
            <a:pPr marL="628650" lvl="1" indent="-171450">
              <a:buFont typeface="Arial"/>
              <a:buChar char="•"/>
            </a:pPr>
            <a:r>
              <a:rPr lang="en-US" dirty="0" smtClean="0"/>
              <a:t>Open Source Software and Data</a:t>
            </a:r>
          </a:p>
          <a:p>
            <a:pPr marL="628650" lvl="1" indent="-171450">
              <a:buFont typeface="Arial"/>
              <a:buChar char="•"/>
            </a:pPr>
            <a:r>
              <a:rPr lang="en-US" dirty="0" smtClean="0"/>
              <a:t>Scientific repositories </a:t>
            </a:r>
          </a:p>
          <a:p>
            <a:pPr marL="628650" lvl="1" indent="-171450">
              <a:buFont typeface="Arial"/>
              <a:buChar char="•"/>
            </a:pPr>
            <a:r>
              <a:rPr lang="en-US" dirty="0" smtClean="0"/>
              <a:t>Public health innovation</a:t>
            </a:r>
          </a:p>
          <a:p>
            <a:pPr marL="628650" lvl="1" indent="-171450">
              <a:buFont typeface="Arial"/>
              <a:buChar char="•"/>
            </a:pPr>
            <a:r>
              <a:rPr lang="en-US" dirty="0" smtClean="0"/>
              <a:t>The internet</a:t>
            </a:r>
          </a:p>
          <a:p>
            <a:pPr marL="628650" lvl="1" indent="-171450">
              <a:buFont typeface="Arial"/>
              <a:buChar char="•"/>
            </a:pPr>
            <a:endParaRPr lang="en-US" dirty="0" smtClean="0"/>
          </a:p>
          <a:p>
            <a:pPr marL="628650" lvl="1" indent="-171450">
              <a:buFont typeface="Arial"/>
              <a:buChar char="•"/>
            </a:pPr>
            <a:endParaRPr lang="en-US" dirty="0" smtClean="0"/>
          </a:p>
          <a:p>
            <a:pPr marL="628650" lvl="1" indent="-171450">
              <a:buFont typeface="Arial"/>
              <a:buChar char="•"/>
            </a:pP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18</a:t>
            </a:fld>
            <a:endParaRPr lang="en-US"/>
          </a:p>
        </p:txBody>
      </p:sp>
    </p:spTree>
    <p:extLst>
      <p:ext uri="{BB962C8B-B14F-4D97-AF65-F5344CB8AC3E}">
        <p14:creationId xmlns:p14="http://schemas.microsoft.com/office/powerpoint/2010/main" val="121225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1984 Book Summary. Winston Smith is a member of the Outer Party. He works in the Records Department in the Ministry of Truth, rewriting and distorting history. To escape Big Brother's tyranny, at least inside his own mind, Winston begins a diary — an act punishable by death.</a:t>
            </a:r>
          </a:p>
          <a:p>
            <a:endParaRPr lang="en-US" dirty="0" smtClean="0"/>
          </a:p>
          <a:p>
            <a:r>
              <a:rPr lang="en-US" dirty="0" smtClean="0"/>
              <a:t>Also see https://</a:t>
            </a:r>
            <a:r>
              <a:rPr lang="en-US" dirty="0" err="1" smtClean="0"/>
              <a:t>en.wikipedia.org</a:t>
            </a:r>
            <a:r>
              <a:rPr lang="en-US" dirty="0" smtClean="0"/>
              <a:t>/wiki/</a:t>
            </a:r>
            <a:r>
              <a:rPr lang="en-US" dirty="0" err="1" smtClean="0"/>
              <a:t>Nineteen_Eighty</a:t>
            </a:r>
            <a:r>
              <a:rPr lang="en-US" dirty="0" smtClean="0"/>
              <a:t>-Four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24</a:t>
            </a:fld>
            <a:endParaRPr lang="en-US"/>
          </a:p>
        </p:txBody>
      </p:sp>
    </p:spTree>
    <p:extLst>
      <p:ext uri="{BB962C8B-B14F-4D97-AF65-F5344CB8AC3E}">
        <p14:creationId xmlns:p14="http://schemas.microsoft.com/office/powerpoint/2010/main" val="127379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APPAM is hosting our third Student Brown Bag Discussion and we would like to invite your students who will be in the Washington, DC area this summer to attend. </a:t>
            </a:r>
          </a:p>
          <a:p>
            <a:r>
              <a:rPr lang="sk-SK" sz="1200" kern="1200" dirty="0" smtClean="0">
                <a:solidFill>
                  <a:schemeClr val="tx1"/>
                </a:solidFill>
                <a:latin typeface="+mn-lt"/>
                <a:ea typeface="+mn-ea"/>
                <a:cs typeface="+mn-cs"/>
              </a:rPr>
              <a:t> </a:t>
            </a:r>
          </a:p>
          <a:p>
            <a:r>
              <a:rPr lang="sk-SK" sz="1200" kern="1200" dirty="0" smtClean="0">
                <a:solidFill>
                  <a:schemeClr val="tx1"/>
                </a:solidFill>
                <a:latin typeface="+mn-lt"/>
                <a:ea typeface="+mn-ea"/>
                <a:cs typeface="+mn-cs"/>
              </a:rPr>
              <a:t>The event will be held on </a:t>
            </a:r>
            <a:r>
              <a:rPr lang="sk-SK" sz="1200" b="1" kern="1200" dirty="0" smtClean="0">
                <a:solidFill>
                  <a:schemeClr val="tx1"/>
                </a:solidFill>
                <a:latin typeface="+mn-lt"/>
                <a:ea typeface="+mn-ea"/>
                <a:cs typeface="+mn-cs"/>
              </a:rPr>
              <a:t>Wednesday, June 15</a:t>
            </a:r>
            <a:r>
              <a:rPr lang="sk-SK" sz="1200" b="1" kern="1200" baseline="30000" dirty="0" smtClean="0">
                <a:solidFill>
                  <a:schemeClr val="tx1"/>
                </a:solidFill>
                <a:latin typeface="+mn-lt"/>
                <a:ea typeface="+mn-ea"/>
                <a:cs typeface="+mn-cs"/>
              </a:rPr>
              <a:t>th</a:t>
            </a:r>
            <a:r>
              <a:rPr lang="sk-SK" sz="1200" b="1" kern="1200" baseline="0" dirty="0" smtClean="0">
                <a:solidFill>
                  <a:schemeClr val="tx1"/>
                </a:solidFill>
                <a:latin typeface="+mn-lt"/>
                <a:ea typeface="+mn-ea"/>
                <a:cs typeface="+mn-cs"/>
              </a:rPr>
              <a:t> from 5:30 – 7:30pm</a:t>
            </a:r>
            <a:r>
              <a:rPr lang="sk-SK" sz="1200" b="0" kern="1200" baseline="0" dirty="0" smtClean="0">
                <a:solidFill>
                  <a:schemeClr val="tx1"/>
                </a:solidFill>
                <a:latin typeface="+mn-lt"/>
                <a:ea typeface="+mn-ea"/>
                <a:cs typeface="+mn-cs"/>
              </a:rPr>
              <a:t> at the </a:t>
            </a:r>
            <a:r>
              <a:rPr lang="sk-SK" sz="1200" b="0" u="sng" kern="1200" baseline="0" dirty="0" smtClean="0">
                <a:solidFill>
                  <a:schemeClr val="tx1"/>
                </a:solidFill>
                <a:latin typeface="+mn-lt"/>
                <a:ea typeface="+mn-ea"/>
                <a:cs typeface="+mn-cs"/>
                <a:hlinkClick r:id="rId3"/>
              </a:rPr>
              <a:t>AcademyHealth offices in Washington, DC.  AcademyHealth is accessible via public transportation, located less than two blocks from both the Farragut North and Farragut West Metro Stations. </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The event will feature a discussion and networking reception with Dr. M. V. Lee Badgett, author of </a:t>
            </a:r>
            <a:r>
              <a:rPr lang="sk-SK" sz="1200" b="0" i="1" u="sng" kern="1200" baseline="0" dirty="0" smtClean="0">
                <a:solidFill>
                  <a:schemeClr val="tx1"/>
                </a:solidFill>
                <a:latin typeface="+mn-lt"/>
                <a:ea typeface="+mn-ea"/>
                <a:cs typeface="+mn-cs"/>
                <a:hlinkClick r:id="rId4"/>
              </a:rPr>
              <a:t>The Public Professor: How to Use Your Research to Change the World.  Dr. Badgett is a policy analyst with more than 25 years of experience connecting cutting-edge research with policymakers and the public.  Dr. Badgett will be available during the event to offer scholars strategies to use their ideas, research, and knowledge to impact the policy world and will present practical advice to help researchers develop relationships with the people who can move research into traditional media outlets as well as places scholars rarely go, including blog posts, tweets, and op-eds.</a:t>
            </a:r>
          </a:p>
          <a:p>
            <a:r>
              <a:rPr lang="is-I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APPAM invites your students to attend this event, held in conjunction with </a:t>
            </a:r>
            <a:r>
              <a:rPr lang="en-US" sz="1200" b="0" kern="1200" baseline="0" dirty="0" err="1" smtClean="0">
                <a:solidFill>
                  <a:schemeClr val="tx1"/>
                </a:solidFill>
                <a:latin typeface="+mn-lt"/>
                <a:ea typeface="+mn-ea"/>
                <a:cs typeface="+mn-cs"/>
              </a:rPr>
              <a:t>AcademyHealth</a:t>
            </a:r>
            <a:r>
              <a:rPr lang="en-US" sz="1200" b="0" kern="1200" baseline="0" dirty="0" smtClean="0">
                <a:solidFill>
                  <a:schemeClr val="tx1"/>
                </a:solidFill>
                <a:latin typeface="+mn-lt"/>
                <a:ea typeface="+mn-ea"/>
                <a:cs typeface="+mn-cs"/>
              </a:rPr>
              <a:t>, and join the discussion with Dr. </a:t>
            </a:r>
            <a:r>
              <a:rPr lang="en-US" sz="1200" b="0" kern="1200" baseline="0" dirty="0" err="1" smtClean="0">
                <a:solidFill>
                  <a:schemeClr val="tx1"/>
                </a:solidFill>
                <a:latin typeface="+mn-lt"/>
                <a:ea typeface="+mn-ea"/>
                <a:cs typeface="+mn-cs"/>
              </a:rPr>
              <a:t>Badgett</a:t>
            </a:r>
            <a:r>
              <a:rPr lang="en-US" sz="1200" b="0" kern="1200" baseline="0" dirty="0" smtClean="0">
                <a:solidFill>
                  <a:schemeClr val="tx1"/>
                </a:solidFill>
                <a:latin typeface="+mn-lt"/>
                <a:ea typeface="+mn-ea"/>
                <a:cs typeface="+mn-cs"/>
              </a:rPr>
              <a:t>, policy students, and professionals to:</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         Explore the skills, resources, and tools needed to put ideas into action</a:t>
            </a:r>
          </a:p>
          <a:p>
            <a:r>
              <a:rPr lang="sk-SK" sz="1200" b="0" kern="1200" baseline="0" dirty="0" smtClean="0">
                <a:solidFill>
                  <a:schemeClr val="tx1"/>
                </a:solidFill>
                <a:latin typeface="+mn-lt"/>
                <a:ea typeface="+mn-ea"/>
                <a:cs typeface="+mn-cs"/>
              </a:rPr>
              <a:t>·         Reach beyond the academic world and apply research skills in non-academic positions</a:t>
            </a:r>
          </a:p>
          <a:p>
            <a:r>
              <a:rPr lang="sk-SK" sz="1200" b="0" kern="1200" baseline="0" dirty="0" smtClean="0">
                <a:solidFill>
                  <a:schemeClr val="tx1"/>
                </a:solidFill>
                <a:latin typeface="+mn-lt"/>
                <a:ea typeface="+mn-ea"/>
                <a:cs typeface="+mn-cs"/>
              </a:rPr>
              <a:t>·         Learn how to build a strategic network of policy professionals</a:t>
            </a:r>
          </a:p>
          <a:p>
            <a:r>
              <a:rPr lang="sk-SK" sz="1200" b="0" kern="1200" baseline="0" dirty="0" smtClean="0">
                <a:solidFill>
                  <a:schemeClr val="tx1"/>
                </a:solidFill>
                <a:latin typeface="+mn-lt"/>
                <a:ea typeface="+mn-ea"/>
                <a:cs typeface="+mn-cs"/>
              </a:rPr>
              <a:t>We would greatly appreciate it if you would forward the announcement below (also attached) to your student distribution lists, discussion groups, and listservs.  This event is open to both member and non-member Masters and PhD policy students.  Complimentary cocktails and appetizers will be provided.</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To register for the event please have your students RSVP to </a:t>
            </a:r>
            <a:r>
              <a:rPr lang="sk-SK" sz="1200" b="0" u="sng" kern="1200" baseline="0" dirty="0" smtClean="0">
                <a:solidFill>
                  <a:schemeClr val="tx1"/>
                </a:solidFill>
                <a:latin typeface="+mn-lt"/>
                <a:ea typeface="+mn-ea"/>
                <a:cs typeface="+mn-cs"/>
                <a:hlinkClick r:id="rId5"/>
              </a:rPr>
              <a:t>mgrenda@appam.org by </a:t>
            </a:r>
            <a:r>
              <a:rPr lang="sk-SK" sz="1200" b="1" u="sng" kern="1200" baseline="0" dirty="0" smtClean="0">
                <a:solidFill>
                  <a:schemeClr val="tx1"/>
                </a:solidFill>
                <a:latin typeface="+mn-lt"/>
                <a:ea typeface="+mn-ea"/>
                <a:cs typeface="+mn-cs"/>
                <a:hlinkClick r:id="rId5"/>
              </a:rPr>
              <a:t>Friday, June 10</a:t>
            </a:r>
            <a:r>
              <a:rPr lang="sk-SK" sz="1200" b="1" u="sng" kern="1200" baseline="30000" dirty="0" smtClean="0">
                <a:solidFill>
                  <a:schemeClr val="tx1"/>
                </a:solidFill>
                <a:latin typeface="+mn-lt"/>
                <a:ea typeface="+mn-ea"/>
                <a:cs typeface="+mn-cs"/>
                <a:hlinkClick r:id="rId5"/>
              </a:rPr>
              <a:t>th</a:t>
            </a:r>
            <a:r>
              <a:rPr lang="sk-SK" sz="1200" b="1" u="sng" kern="1200" baseline="0" dirty="0" smtClean="0">
                <a:solidFill>
                  <a:schemeClr val="tx1"/>
                </a:solidFill>
                <a:latin typeface="+mn-lt"/>
                <a:ea typeface="+mn-ea"/>
                <a:cs typeface="+mn-cs"/>
                <a:hlinkClick r:id="rId5"/>
              </a:rPr>
              <a:t>.   </a:t>
            </a:r>
            <a:r>
              <a:rPr lang="sk-SK" sz="1200" b="0" u="sng" kern="1200" baseline="0" dirty="0" smtClean="0">
                <a:solidFill>
                  <a:schemeClr val="tx1"/>
                </a:solidFill>
                <a:latin typeface="+mn-lt"/>
                <a:ea typeface="+mn-ea"/>
                <a:cs typeface="+mn-cs"/>
                <a:hlinkClick r:id="rId5"/>
              </a:rPr>
              <a:t>  </a:t>
            </a:r>
          </a:p>
          <a:p>
            <a:r>
              <a:rPr lang="sk-SK" sz="1200" b="0" kern="1200" baseline="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AAAS TOWN HALL MEETING &amp; NETWORKING RECEPTIONS Wednesday, 15 June, 2016 5:15 p.m.– 8:00 p.m. Kroc Institute for Peace and Justice University of San Diego</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This event features a live Q&amp;A session with AAAS CEO Rush Holt moderated by AAAS Pacific Division Executive Director Roger Christianson. Plus meet with colleagues and friends over complimentary drinks and hors d'oeuvres at the receptions. </a:t>
            </a:r>
            <a:r>
              <a:rPr lang="en-US" sz="1200" b="0" kern="1200" dirty="0" smtClean="0">
                <a:solidFill>
                  <a:schemeClr val="tx1"/>
                </a:solidFill>
                <a:latin typeface="+mn-lt"/>
                <a:ea typeface="+mn-ea"/>
                <a:cs typeface="+mn-cs"/>
                <a:hlinkClick r:id="rId6"/>
              </a:rPr>
              <a:t>Find out more here »</a:t>
            </a:r>
          </a:p>
          <a:p>
            <a:r>
              <a:rPr lang="en-US" sz="1200" b="0" kern="1200" dirty="0" smtClean="0">
                <a:solidFill>
                  <a:schemeClr val="tx1"/>
                </a:solidFill>
                <a:latin typeface="+mn-lt"/>
                <a:ea typeface="+mn-ea"/>
                <a:cs typeface="+mn-cs"/>
              </a:rPr>
              <a:t>Space is limited—reserve your seat by May 31, 2016	</a:t>
            </a:r>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a:p>
        </p:txBody>
      </p:sp>
    </p:spTree>
    <p:extLst>
      <p:ext uri="{BB962C8B-B14F-4D97-AF65-F5344CB8AC3E}">
        <p14:creationId xmlns:p14="http://schemas.microsoft.com/office/powerpoint/2010/main" val="11645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of Criteria for Open Data Portals:</a:t>
            </a:r>
          </a:p>
          <a:p>
            <a:r>
              <a:rPr lang="en-US" dirty="0" smtClean="0"/>
              <a:t>http://</a:t>
            </a:r>
            <a:r>
              <a:rPr lang="en-US" dirty="0" err="1" smtClean="0"/>
              <a:t>labs.centerforgov.org</a:t>
            </a:r>
            <a:r>
              <a:rPr lang="en-US" dirty="0" smtClean="0"/>
              <a:t>/open-data-portal-requirements/ </a:t>
            </a:r>
          </a:p>
          <a:p>
            <a:endParaRPr lang="en-US" dirty="0" smtClean="0"/>
          </a:p>
          <a:p>
            <a:r>
              <a:rPr lang="en-US" dirty="0" smtClean="0"/>
              <a:t>http://</a:t>
            </a:r>
            <a:r>
              <a:rPr lang="en-US" dirty="0" err="1" smtClean="0"/>
              <a:t>sunlightfoundation.com</a:t>
            </a:r>
            <a:r>
              <a:rPr lang="en-US" dirty="0" smtClean="0"/>
              <a:t>/</a:t>
            </a:r>
            <a:r>
              <a:rPr lang="en-US" dirty="0" err="1" smtClean="0"/>
              <a:t>opendataguidelines</a:t>
            </a:r>
            <a:r>
              <a:rPr lang="en-US" dirty="0" smtClean="0"/>
              <a:t>/</a:t>
            </a:r>
          </a:p>
          <a:p>
            <a:endParaRPr lang="en-US" dirty="0" smtClean="0"/>
          </a:p>
          <a:p>
            <a:r>
              <a:rPr lang="en-US" dirty="0" smtClean="0"/>
              <a:t>http://</a:t>
            </a:r>
            <a:r>
              <a:rPr lang="en-US" dirty="0" err="1" smtClean="0"/>
              <a:t>www.nlc.org</a:t>
            </a:r>
            <a:r>
              <a:rPr lang="en-US" dirty="0" smtClean="0"/>
              <a:t>/Documents/Find%20City%20Solutions/City-Solutions-and-Applied-Research/CSAR%20Open%20Data%20Report%20FINAL.pdf</a:t>
            </a:r>
          </a:p>
          <a:p>
            <a:endParaRPr lang="en-US" dirty="0" smtClean="0"/>
          </a:p>
          <a:p>
            <a:r>
              <a:rPr lang="en-US" dirty="0" smtClean="0"/>
              <a:t>One suggestion – each student evaluate</a:t>
            </a:r>
            <a:r>
              <a:rPr lang="en-US" baseline="0" dirty="0" smtClean="0"/>
              <a:t> 1 to 2 AC pages. </a:t>
            </a:r>
          </a:p>
          <a:p>
            <a:endParaRPr lang="en-US" baseline="0" dirty="0" smtClean="0"/>
          </a:p>
          <a:p>
            <a:r>
              <a:rPr lang="en-US" baseline="0" dirty="0" smtClean="0"/>
              <a:t>Report format can be a written report, PowerPoint, wiki or other format that best presents the findings.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28353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interested in understandin</a:t>
            </a:r>
            <a:r>
              <a:rPr lang="en-US" baseline="0" dirty="0" smtClean="0"/>
              <a:t>g communities. Social cohesion is an important facet of community character. We can think of communities by area, e.g. Arlington County, or smaller geographic areas, such as neighborhoods in Arlington.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Social cohesion is an important part of communities and is relevant to its long-term stability, health, and prosperity; socially cohesive communities are likely to be more resilient in disasters and other shocks, and may be healthier and better at advocating for their needs. Social cohesion might be thought of as a combination of the quality and quantity of relationships within a community, for example, densely connected social networks combined with norms of trust within those networks is 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Social cohesion is difficult to measure directly, so surveys and studies, whose primary goal is to ascertain aspects of social capital, generally use a battery of questions that attempt to touch upon different aspects thought to be indicative of cohesive communities.  The diversity of questions asked in such surveys reflects both a degree of academic uncertainty about what constitutes social cohesion and to some degree it reflects an understanding that social cohesion may manifest itself differently in different kinds of communities.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a:p>
        </p:txBody>
      </p:sp>
    </p:spTree>
    <p:extLst>
      <p:ext uri="{BB962C8B-B14F-4D97-AF65-F5344CB8AC3E}">
        <p14:creationId xmlns:p14="http://schemas.microsoft.com/office/powerpoint/2010/main" val="316642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Counting Employment in Arlington County and Northern Virginia Using Multiple Methods and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Metropolitan Washington Council of Government (MWCOG) distributes federal funds (primarily for transportation) to localities based on population and employment. The MWCOG requests that each county/city compute employment following a standardized approach. AC believes the MWCOG method, which relies on Bureau of Labor Statistics (BLS) QCEW  (quarterly census of employment and wages) underestimates Arlington County (AC) computes their employment forecasts using a bottom up method, block by block. For employment, they calculate employment based on per square feet of leased office space less vacancies, water usage, and commercial building information (COSTAR data). We will invite the BLS economists who oversee the QCEW to do a brownbag lunch.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398308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Counting Employment in Arlington County and Northern Virginia Using Multiple Methods and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Metropolitan Washington Council of Government (MWCOG) distributes federal funds (primarily for transportation) to localities based on population and employment. The MWCOG requests that each county/city compute employment following a standardized approach. AC believes the MWCOG method, which relies on Bureau of Labor Statistics (BLS) QCEW  (quarterly census of employment and wages) underestimates Arlington County (AC) computes their employment forecasts using a bottom up method, block by block. For employment, they calculate employment based on per square feet of leased office space less vacancies, water usage, and commercial building information (COSTAR data). We will invite the BLS economists who oversee the QCEW to do a brownbag lunch.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7</a:t>
            </a:fld>
            <a:endParaRPr lang="en-US"/>
          </a:p>
        </p:txBody>
      </p:sp>
    </p:spTree>
    <p:extLst>
      <p:ext uri="{BB962C8B-B14F-4D97-AF65-F5344CB8AC3E}">
        <p14:creationId xmlns:p14="http://schemas.microsoft.com/office/powerpoint/2010/main" val="188994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9</a:t>
            </a:fld>
            <a:endParaRPr lang="en-US" dirty="0"/>
          </a:p>
        </p:txBody>
      </p:sp>
    </p:spTree>
    <p:extLst>
      <p:ext uri="{BB962C8B-B14F-4D97-AF65-F5344CB8AC3E}">
        <p14:creationId xmlns:p14="http://schemas.microsoft.com/office/powerpoint/2010/main" val="549002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Mike – we</a:t>
            </a:r>
            <a:r>
              <a:rPr lang="en-US" baseline="0" dirty="0" smtClean="0"/>
              <a:t> worry about running out of medic units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10</a:t>
            </a:fld>
            <a:endParaRPr lang="en-US" dirty="0"/>
          </a:p>
        </p:txBody>
      </p:sp>
    </p:spTree>
    <p:extLst>
      <p:ext uri="{BB962C8B-B14F-4D97-AF65-F5344CB8AC3E}">
        <p14:creationId xmlns:p14="http://schemas.microsoft.com/office/powerpoint/2010/main" val="401737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11</a:t>
            </a:fld>
            <a:endParaRPr lang="en-US" dirty="0"/>
          </a:p>
        </p:txBody>
      </p:sp>
    </p:spTree>
    <p:extLst>
      <p:ext uri="{BB962C8B-B14F-4D97-AF65-F5344CB8AC3E}">
        <p14:creationId xmlns:p14="http://schemas.microsoft.com/office/powerpoint/2010/main" val="316054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12</a:t>
            </a:fld>
            <a:endParaRPr lang="en-US" dirty="0"/>
          </a:p>
        </p:txBody>
      </p:sp>
    </p:spTree>
    <p:extLst>
      <p:ext uri="{BB962C8B-B14F-4D97-AF65-F5344CB8AC3E}">
        <p14:creationId xmlns:p14="http://schemas.microsoft.com/office/powerpoint/2010/main" val="2704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2727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2739244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0"/>
            <a:ext cx="7772400" cy="1102519"/>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0152"/>
            <a:ext cx="8229600" cy="324134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9"/>
            <a:ext cx="4040188"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151335"/>
            <a:ext cx="4041775"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9"/>
            <a:ext cx="4041775"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uk-UA" smtClean="0"/>
              <a:t>‹#›</a:t>
            </a:r>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uk-UA" smtClean="0"/>
              <a:t>‹#›</a:t>
            </a:r>
            <a:endParaRPr lang="en-US"/>
          </a:p>
        </p:txBody>
      </p:sp>
      <p:sp>
        <p:nvSpPr>
          <p:cNvPr id="5" name="Slide Number Placeholder 4"/>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uk-UA" smtClean="0"/>
              <a:t>‹#›</a:t>
            </a:r>
            <a:endParaRPr lang="en-US"/>
          </a:p>
        </p:txBody>
      </p:sp>
      <p:sp>
        <p:nvSpPr>
          <p:cNvPr id="4" name="Slide Number Placeholder 3"/>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176950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78632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7" name="Picture 6"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9" name="Picture 8"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84574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62183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127662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278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162786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2.xml"/><Relationship Id="rId9"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709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80" r:id="rId7"/>
    <p:sldLayoutId id="2147483881" r:id="rId8"/>
    <p:sldLayoutId id="2147483882" r:id="rId9"/>
    <p:sldLayoutId id="2147483855" r:id="rId10"/>
    <p:sldLayoutId id="2147483856" r:id="rId11"/>
    <p:sldLayoutId id="2147483857" r:id="rId12"/>
    <p:sldLayoutId id="2147483858" r:id="rId13"/>
    <p:sldLayoutId id="2147483859" r:id="rId14"/>
    <p:sldLayoutId id="2147483883" r:id="rId15"/>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1"/>
            <a:ext cx="2279316" cy="7352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279316" y="1"/>
            <a:ext cx="2279316" cy="7352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58632" y="1"/>
            <a:ext cx="2279316" cy="7352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37948" y="1"/>
            <a:ext cx="2306052" cy="7352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VBI_logo_gray.pdf"/>
          <p:cNvPicPr>
            <a:picLocks noChangeAspect="1"/>
          </p:cNvPicPr>
          <p:nvPr/>
        </p:nvPicPr>
        <p:blipFill rotWithShape="1">
          <a:blip r:embed="rId9"/>
          <a:srcRect/>
          <a:stretch/>
        </p:blipFill>
        <p:spPr>
          <a:xfrm>
            <a:off x="7388194" y="4703102"/>
            <a:ext cx="1523100" cy="276017"/>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emf"/><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6.emf"/><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9.xml"/><Relationship Id="rId5" Type="http://schemas.openxmlformats.org/officeDocument/2006/relationships/image" Target="../media/image18.png"/><Relationship Id="rId6" Type="http://schemas.openxmlformats.org/officeDocument/2006/relationships/image" Target="../media/image13.jpg"/><Relationship Id="rId7" Type="http://schemas.openxmlformats.org/officeDocument/2006/relationships/image" Target="../media/image19.png"/><Relationship Id="rId8"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drive/u/0/folders/0B7onm2yXv1-wM1RRT3pEZUVITG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topics.arlingtonva.us/open-government-resourc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pitolhearings.org/" TargetMode="External"/><Relationship Id="rId3" Type="http://schemas.openxmlformats.org/officeDocument/2006/relationships/hyperlink" Target="https://www.congress.gov/congressional-hearings/abou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llaboration.vbi.vt.edu/display/FPSDSP/Our+Work+with+Arlington+Count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gif"/><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72" y="2348585"/>
            <a:ext cx="7154157" cy="1186153"/>
          </a:xfrm>
        </p:spPr>
        <p:txBody>
          <a:bodyPr>
            <a:noAutofit/>
          </a:bodyPr>
          <a:lstStyle/>
          <a:p>
            <a:r>
              <a:rPr lang="en-US" dirty="0" smtClean="0"/>
              <a:t>Data Science for the Public Good – </a:t>
            </a:r>
            <a:br>
              <a:rPr lang="en-US" dirty="0" smtClean="0"/>
            </a:br>
            <a:r>
              <a:rPr lang="en-US" dirty="0" smtClean="0"/>
              <a:t>Overview of Summer Projects </a:t>
            </a:r>
            <a:br>
              <a:rPr lang="en-US" dirty="0" smtClean="0"/>
            </a:br>
            <a:r>
              <a:rPr lang="en-US" dirty="0" smtClean="0"/>
              <a:t/>
            </a:r>
            <a:br>
              <a:rPr lang="en-US" dirty="0" smtClean="0"/>
            </a:br>
            <a:r>
              <a:rPr lang="en-US" dirty="0"/>
              <a:t/>
            </a:r>
            <a:br>
              <a:rPr lang="en-US" dirty="0"/>
            </a:br>
            <a:r>
              <a:rPr lang="en-US" dirty="0" smtClean="0"/>
              <a:t/>
            </a:r>
            <a:br>
              <a:rPr lang="en-US" dirty="0" smtClean="0"/>
            </a:br>
            <a:endParaRPr lang="en-US" sz="2000" dirty="0"/>
          </a:p>
        </p:txBody>
      </p:sp>
      <p:sp>
        <p:nvSpPr>
          <p:cNvPr id="6" name="Subtitle 2"/>
          <p:cNvSpPr>
            <a:spLocks noGrp="1"/>
          </p:cNvSpPr>
          <p:nvPr>
            <p:ph type="subTitle" idx="1"/>
          </p:nvPr>
        </p:nvSpPr>
        <p:spPr>
          <a:xfrm>
            <a:off x="301093" y="2831134"/>
            <a:ext cx="6400800" cy="1515060"/>
          </a:xfrm>
        </p:spPr>
        <p:txBody>
          <a:bodyPr>
            <a:noAutofit/>
          </a:bodyPr>
          <a:lstStyle/>
          <a:p>
            <a:pPr>
              <a:spcBef>
                <a:spcPts val="0"/>
              </a:spcBef>
            </a:pPr>
            <a:endParaRPr lang="en-US" b="1" dirty="0" smtClean="0">
              <a:solidFill>
                <a:schemeClr val="tx1"/>
              </a:solidFill>
              <a:effectLst>
                <a:outerShdw blurRad="50800" dist="38100" dir="2700000" algn="tl" rotWithShape="0">
                  <a:srgbClr val="000000">
                    <a:alpha val="43000"/>
                  </a:srgbClr>
                </a:outerShdw>
              </a:effectLst>
            </a:endParaRPr>
          </a:p>
          <a:p>
            <a:pPr>
              <a:spcBef>
                <a:spcPts val="0"/>
              </a:spcBef>
            </a:pPr>
            <a:r>
              <a:rPr lang="en-US" b="1" dirty="0" smtClean="0">
                <a:solidFill>
                  <a:schemeClr val="tx1"/>
                </a:solidFill>
                <a:effectLst>
                  <a:outerShdw blurRad="50800" dist="38100" dir="2700000" algn="tl" rotWithShape="0">
                    <a:srgbClr val="000000">
                      <a:alpha val="43000"/>
                    </a:srgbClr>
                  </a:outerShdw>
                </a:effectLst>
              </a:rPr>
              <a:t>May 24, 2016</a:t>
            </a:r>
            <a:endParaRPr lang="en-US" b="1" dirty="0">
              <a:solidFill>
                <a:schemeClr val="tx1"/>
              </a:solidFill>
              <a:effectLst>
                <a:outerShdw blurRad="50800" dist="38100" dir="2700000" algn="tl" rotWithShape="0">
                  <a:srgbClr val="000000">
                    <a:alpha val="43000"/>
                  </a:srgbClr>
                </a:outerShdw>
              </a:effectLst>
            </a:endParaRPr>
          </a:p>
          <a:p>
            <a:pPr>
              <a:spcBef>
                <a:spcPts val="0"/>
              </a:spcBef>
            </a:pPr>
            <a:endParaRPr lang="en-US" sz="1400" dirty="0" smtClean="0">
              <a:solidFill>
                <a:schemeClr val="tx1"/>
              </a:solidFill>
            </a:endParaRPr>
          </a:p>
          <a:p>
            <a:pPr>
              <a:spcBef>
                <a:spcPts val="0"/>
              </a:spcBef>
            </a:pPr>
            <a:endParaRPr lang="en-US" b="1" dirty="0" smtClean="0">
              <a:solidFill>
                <a:schemeClr val="tx1"/>
              </a:solidFill>
            </a:endParaRPr>
          </a:p>
          <a:p>
            <a:pPr>
              <a:spcBef>
                <a:spcPts val="0"/>
              </a:spcBef>
            </a:pPr>
            <a:r>
              <a:rPr lang="en-US" b="1" dirty="0" smtClean="0">
                <a:solidFill>
                  <a:schemeClr val="tx1"/>
                </a:solidFill>
              </a:rPr>
              <a:t> </a:t>
            </a:r>
          </a:p>
          <a:p>
            <a:pPr>
              <a:spcBef>
                <a:spcPts val="0"/>
              </a:spcBef>
            </a:pPr>
            <a:r>
              <a:rPr lang="en-US" sz="2400" dirty="0" smtClean="0">
                <a:solidFill>
                  <a:srgbClr val="898989"/>
                </a:solidFill>
              </a:rPr>
              <a:t>               </a:t>
            </a:r>
          </a:p>
        </p:txBody>
      </p:sp>
      <p:sp>
        <p:nvSpPr>
          <p:cNvPr id="3" name="TextBox 2"/>
          <p:cNvSpPr txBox="1"/>
          <p:nvPr/>
        </p:nvSpPr>
        <p:spPr>
          <a:xfrm>
            <a:off x="115911" y="4726546"/>
            <a:ext cx="476518" cy="296215"/>
          </a:xfrm>
          <a:prstGeom prst="rect">
            <a:avLst/>
          </a:prstGeom>
          <a:solidFill>
            <a:schemeClr val="bg1"/>
          </a:solidFill>
        </p:spPr>
        <p:txBody>
          <a:bodyPr wrap="square" rtlCol="0">
            <a:spAutoFit/>
          </a:bodyPr>
          <a:lstStyle/>
          <a:p>
            <a:pPr marL="0"/>
            <a:endParaRPr lang="en-US" sz="2000" dirty="0">
              <a:solidFill>
                <a:schemeClr val="bg1"/>
              </a:solidFill>
              <a:latin typeface="Gill Sans Light"/>
              <a:cs typeface="Gill Sans Light"/>
            </a:endParaRPr>
          </a:p>
        </p:txBody>
      </p:sp>
    </p:spTree>
    <p:extLst>
      <p:ext uri="{BB962C8B-B14F-4D97-AF65-F5344CB8AC3E}">
        <p14:creationId xmlns:p14="http://schemas.microsoft.com/office/powerpoint/2010/main" val="13516548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47650"/>
            <a:ext cx="3581400" cy="815996"/>
          </a:xfrm>
        </p:spPr>
        <p:txBody>
          <a:bodyPr>
            <a:normAutofit/>
          </a:bodyPr>
          <a:lstStyle/>
          <a:p>
            <a:pPr algn="ctr"/>
            <a:r>
              <a:rPr lang="en-US" sz="3200" dirty="0" smtClean="0">
                <a:latin typeface="Gill Sans  "/>
                <a:cs typeface="Gill Sans  "/>
              </a:rPr>
              <a:t>Unit Utilization</a:t>
            </a:r>
            <a:endParaRPr lang="en-US" sz="2400"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Rectangle 4"/>
          <p:cNvSpPr/>
          <p:nvPr/>
        </p:nvSpPr>
        <p:spPr>
          <a:xfrm>
            <a:off x="6324620" y="4465787"/>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742950"/>
            <a:ext cx="4330700" cy="4400550"/>
          </a:xfrm>
          <a:prstGeom prst="rect">
            <a:avLst/>
          </a:prstGeom>
        </p:spPr>
      </p:pic>
      <p:sp>
        <p:nvSpPr>
          <p:cNvPr id="11" name="TextBox 10"/>
          <p:cNvSpPr txBox="1"/>
          <p:nvPr/>
        </p:nvSpPr>
        <p:spPr>
          <a:xfrm>
            <a:off x="333648" y="209550"/>
            <a:ext cx="3702155" cy="461665"/>
          </a:xfrm>
          <a:prstGeom prst="rect">
            <a:avLst/>
          </a:prstGeom>
          <a:noFill/>
        </p:spPr>
        <p:txBody>
          <a:bodyPr wrap="none" rtlCol="0">
            <a:spAutoFit/>
          </a:bodyPr>
          <a:lstStyle/>
          <a:p>
            <a:pPr marL="0"/>
            <a:r>
              <a:rPr lang="en-US" sz="2400" b="1" dirty="0" smtClean="0">
                <a:latin typeface="Gill Sans Light"/>
                <a:cs typeface="Gill Sans Light"/>
              </a:rPr>
              <a:t>Linking Time Across Incidents</a:t>
            </a:r>
            <a:endParaRPr lang="en-US" sz="2400" b="1" dirty="0">
              <a:latin typeface="Gill Sans Light"/>
              <a:cs typeface="Gill Sans Light"/>
            </a:endParaRPr>
          </a:p>
        </p:txBody>
      </p:sp>
      <p:sp>
        <p:nvSpPr>
          <p:cNvPr id="14" name="Rectangle 13"/>
          <p:cNvSpPr/>
          <p:nvPr/>
        </p:nvSpPr>
        <p:spPr>
          <a:xfrm>
            <a:off x="159124" y="666750"/>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TimeOnCallByUnit2012.pdf"/>
          <p:cNvPicPr>
            <a:picLocks noChangeAspect="1"/>
          </p:cNvPicPr>
          <p:nvPr/>
        </p:nvPicPr>
        <p:blipFill rotWithShape="1">
          <a:blip r:embed="rId7">
            <a:extLst>
              <a:ext uri="{28A0092B-C50C-407E-A947-70E740481C1C}">
                <a14:useLocalDpi xmlns:a14="http://schemas.microsoft.com/office/drawing/2010/main" val="0"/>
              </a:ext>
            </a:extLst>
          </a:blip>
          <a:srcRect l="5883" r="22619"/>
          <a:stretch/>
        </p:blipFill>
        <p:spPr>
          <a:xfrm>
            <a:off x="4724400" y="666750"/>
            <a:ext cx="4258466" cy="4396085"/>
          </a:xfrm>
          <a:prstGeom prst="rect">
            <a:avLst/>
          </a:prstGeom>
          <a:ln w="19050" cmpd="sng">
            <a:solidFill>
              <a:schemeClr val="tx1"/>
            </a:solidFill>
          </a:ln>
          <a:effectLst>
            <a:outerShdw blurRad="50800" dist="38100" dir="2700000" algn="tl" rotWithShape="0">
              <a:srgbClr val="000000">
                <a:alpha val="43000"/>
              </a:srgbClr>
            </a:outerShdw>
          </a:effectLst>
        </p:spPr>
      </p:pic>
      <p:sp>
        <p:nvSpPr>
          <p:cNvPr id="12" name="TextBox 11"/>
          <p:cNvSpPr txBox="1"/>
          <p:nvPr/>
        </p:nvSpPr>
        <p:spPr>
          <a:xfrm>
            <a:off x="6124848" y="209550"/>
            <a:ext cx="2074907" cy="461665"/>
          </a:xfrm>
          <a:prstGeom prst="rect">
            <a:avLst/>
          </a:prstGeom>
          <a:noFill/>
        </p:spPr>
        <p:txBody>
          <a:bodyPr wrap="none" rtlCol="0">
            <a:spAutoFit/>
          </a:bodyPr>
          <a:lstStyle/>
          <a:p>
            <a:r>
              <a:rPr lang="en-US" sz="2400" b="1" dirty="0">
                <a:latin typeface="Gill Sans Light"/>
                <a:cs typeface="Gill Sans Light"/>
              </a:rPr>
              <a:t>Minutes on Call</a:t>
            </a:r>
          </a:p>
        </p:txBody>
      </p:sp>
    </p:spTree>
    <p:extLst>
      <p:ext uri="{BB962C8B-B14F-4D97-AF65-F5344CB8AC3E}">
        <p14:creationId xmlns:p14="http://schemas.microsoft.com/office/powerpoint/2010/main" val="1832997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Biocomplexity-PP-SectionTitle10-SDAL-BKGD-Light_201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2" name="Title 1"/>
          <p:cNvSpPr>
            <a:spLocks noGrp="1"/>
          </p:cNvSpPr>
          <p:nvPr>
            <p:ph type="title"/>
          </p:nvPr>
        </p:nvSpPr>
        <p:spPr>
          <a:xfrm>
            <a:off x="457200" y="114300"/>
            <a:ext cx="8229600" cy="857250"/>
          </a:xfrm>
        </p:spPr>
        <p:txBody>
          <a:bodyPr>
            <a:noAutofit/>
          </a:bodyPr>
          <a:lstStyle/>
          <a:p>
            <a:pPr algn="r">
              <a:lnSpc>
                <a:spcPct val="80000"/>
              </a:lnSpc>
            </a:pPr>
            <a:r>
              <a:rPr lang="en-US" dirty="0" smtClean="0">
                <a:latin typeface="Gill Sans"/>
                <a:cs typeface="Gill Sans"/>
              </a:rPr>
              <a:t>Do we have loyal customers</a:t>
            </a:r>
            <a:br>
              <a:rPr lang="en-US" dirty="0" smtClean="0">
                <a:latin typeface="Gill Sans"/>
                <a:cs typeface="Gill Sans"/>
              </a:rPr>
            </a:br>
            <a:r>
              <a:rPr lang="en-US" dirty="0" smtClean="0">
                <a:latin typeface="Gill Sans"/>
                <a:cs typeface="Gill Sans"/>
              </a:rPr>
              <a:t> or loyal locations?</a:t>
            </a:r>
            <a:endParaRPr lang="en-US" dirty="0">
              <a:latin typeface="Gill Sans"/>
              <a:cs typeface="Gill Sans"/>
            </a:endParaRPr>
          </a:p>
        </p:txBody>
      </p:sp>
      <p:grpSp>
        <p:nvGrpSpPr>
          <p:cNvPr id="11" name="Group 10"/>
          <p:cNvGrpSpPr/>
          <p:nvPr/>
        </p:nvGrpSpPr>
        <p:grpSpPr>
          <a:xfrm>
            <a:off x="165118" y="301819"/>
            <a:ext cx="8978882" cy="4841681"/>
            <a:chOff x="165118" y="301819"/>
            <a:chExt cx="8978882" cy="4841681"/>
          </a:xfrm>
        </p:grpSpPr>
        <p:sp>
          <p:nvSpPr>
            <p:cNvPr id="12" name="Rectangle 11"/>
            <p:cNvSpPr/>
            <p:nvPr/>
          </p:nvSpPr>
          <p:spPr>
            <a:xfrm>
              <a:off x="278613" y="1049760"/>
              <a:ext cx="8617551" cy="40937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8" y="2483584"/>
              <a:ext cx="3852364" cy="2427184"/>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397" y="1190748"/>
              <a:ext cx="3744603" cy="3900375"/>
            </a:xfrm>
            <a:prstGeom prst="rect">
              <a:avLst/>
            </a:prstGeom>
            <a:ln>
              <a:noFill/>
            </a:ln>
          </p:spPr>
        </p:pic>
        <p:pic>
          <p:nvPicPr>
            <p:cNvPr id="17" name="Picture 16"/>
            <p:cNvPicPr>
              <a:picLocks noChangeAspect="1"/>
            </p:cNvPicPr>
            <p:nvPr/>
          </p:nvPicPr>
          <p:blipFill>
            <a:blip r:embed="rId6"/>
            <a:stretch>
              <a:fillRect/>
            </a:stretch>
          </p:blipFill>
          <p:spPr>
            <a:xfrm>
              <a:off x="262830" y="301819"/>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344498" y="1938235"/>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344498" y="1938235"/>
              <a:ext cx="0" cy="545351"/>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5" y="3753586"/>
              <a:ext cx="2222495" cy="12700"/>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90933" y="919339"/>
              <a:ext cx="3493943" cy="1477328"/>
            </a:xfrm>
            <a:prstGeom prst="rect">
              <a:avLst/>
            </a:prstGeom>
            <a:noFill/>
          </p:spPr>
          <p:txBody>
            <a:bodyPr wrap="square" rtlCol="0">
              <a:spAutoFit/>
            </a:bodyPr>
            <a:lstStyle/>
            <a:p>
              <a:r>
                <a:rPr lang="en-US" dirty="0" smtClean="0">
                  <a:latin typeface="Gill Sans Light"/>
                  <a:cs typeface="Gill Sans Light"/>
                </a:rPr>
                <a:t>Link up data with geography</a:t>
              </a:r>
            </a:p>
            <a:p>
              <a:pPr marL="285750" indent="-285750">
                <a:buFont typeface="Arial"/>
                <a:buChar char="•"/>
              </a:pPr>
              <a:r>
                <a:rPr lang="en-US" dirty="0" smtClean="0">
                  <a:latin typeface="Gill Sans Light"/>
                  <a:cs typeface="Gill Sans Light"/>
                </a:rPr>
                <a:t>Identifies hotspots </a:t>
              </a:r>
            </a:p>
            <a:p>
              <a:pPr marL="285750" indent="-285750">
                <a:buFont typeface="Arial"/>
                <a:buChar char="•"/>
              </a:pPr>
              <a:r>
                <a:rPr lang="en-US" dirty="0" smtClean="0">
                  <a:latin typeface="Gill Sans Light"/>
                  <a:cs typeface="Gill Sans Light"/>
                </a:rPr>
                <a:t>Deeper look into data and find these align with populations at risk in community </a:t>
              </a:r>
              <a:endParaRPr lang="en-US" dirty="0">
                <a:latin typeface="Gill Sans Light"/>
                <a:cs typeface="Gill Sans Light"/>
              </a:endParaRPr>
            </a:p>
          </p:txBody>
        </p:sp>
      </p:grpSp>
    </p:spTree>
    <p:extLst>
      <p:ext uri="{BB962C8B-B14F-4D97-AF65-F5344CB8AC3E}">
        <p14:creationId xmlns:p14="http://schemas.microsoft.com/office/powerpoint/2010/main" val="6663546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1446" b="26654"/>
          <a:stretch/>
        </p:blipFill>
        <p:spPr>
          <a:xfrm>
            <a:off x="234577" y="4369189"/>
            <a:ext cx="8452223" cy="774310"/>
          </a:xfrm>
          <a:prstGeom prst="rect">
            <a:avLst/>
          </a:prstGeom>
        </p:spPr>
      </p:pic>
      <p:grpSp>
        <p:nvGrpSpPr>
          <p:cNvPr id="9" name="Group 8"/>
          <p:cNvGrpSpPr/>
          <p:nvPr/>
        </p:nvGrpSpPr>
        <p:grpSpPr>
          <a:xfrm>
            <a:off x="0" y="-19050"/>
            <a:ext cx="9144000" cy="5162550"/>
            <a:chOff x="0" y="-19050"/>
            <a:chExt cx="9144000" cy="5162550"/>
          </a:xfrm>
        </p:grpSpPr>
        <p:pic>
          <p:nvPicPr>
            <p:cNvPr id="4" name="Picture 3" descr="Biocomplexity-PP-SectionTitle10-SDAL-BKGD-Light_2015-1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pic>
          <p:nvPicPr>
            <p:cNvPr id="8" name="Picture 7"/>
            <p:cNvPicPr>
              <a:picLocks noChangeAspect="1"/>
            </p:cNvPicPr>
            <p:nvPr/>
          </p:nvPicPr>
          <p:blipFill>
            <a:blip r:embed="rId5"/>
            <a:stretch>
              <a:fillRect/>
            </a:stretch>
          </p:blipFill>
          <p:spPr>
            <a:xfrm>
              <a:off x="0" y="-19050"/>
              <a:ext cx="9144000" cy="1055688"/>
            </a:xfrm>
            <a:prstGeom prst="rect">
              <a:avLst/>
            </a:prstGeom>
          </p:spPr>
        </p:pic>
      </p:grpSp>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25528"/>
          <a:stretch/>
        </p:blipFill>
        <p:spPr>
          <a:xfrm>
            <a:off x="1406274" y="914400"/>
            <a:ext cx="5478885" cy="4080270"/>
          </a:xfrm>
          <a:prstGeom prst="rect">
            <a:avLst/>
          </a:prstGeom>
        </p:spPr>
      </p:pic>
      <p:sp>
        <p:nvSpPr>
          <p:cNvPr id="2" name="Title 1"/>
          <p:cNvSpPr>
            <a:spLocks noGrp="1"/>
          </p:cNvSpPr>
          <p:nvPr>
            <p:ph type="title"/>
          </p:nvPr>
        </p:nvSpPr>
        <p:spPr>
          <a:xfrm>
            <a:off x="457200" y="57150"/>
            <a:ext cx="8229600" cy="857250"/>
          </a:xfrm>
          <a:prstGeom prst="rect">
            <a:avLst/>
          </a:prstGeom>
        </p:spPr>
        <p:txBody>
          <a:bodyPr>
            <a:noAutofit/>
          </a:bodyPr>
          <a:lstStyle/>
          <a:p>
            <a:pPr>
              <a:lnSpc>
                <a:spcPct val="80000"/>
              </a:lnSpc>
            </a:pPr>
            <a:r>
              <a:rPr lang="en-US" dirty="0" smtClean="0">
                <a:latin typeface="Gill Sans"/>
                <a:cs typeface="Gill Sans"/>
              </a:rPr>
              <a:t>Through this single source we have identified </a:t>
            </a:r>
            <a:br>
              <a:rPr lang="en-US" dirty="0" smtClean="0">
                <a:latin typeface="Gill Sans"/>
                <a:cs typeface="Gill Sans"/>
              </a:rPr>
            </a:br>
            <a:r>
              <a:rPr lang="en-US" dirty="0" smtClean="0">
                <a:latin typeface="Gill Sans"/>
                <a:cs typeface="Gill Sans"/>
              </a:rPr>
              <a:t>a </a:t>
            </a:r>
            <a:r>
              <a:rPr lang="en-US" dirty="0">
                <a:latin typeface="Gill Sans"/>
                <a:cs typeface="Gill Sans"/>
              </a:rPr>
              <a:t>r</a:t>
            </a:r>
            <a:r>
              <a:rPr lang="en-US" dirty="0" smtClean="0">
                <a:latin typeface="Gill Sans"/>
                <a:cs typeface="Gill Sans"/>
              </a:rPr>
              <a:t>hythm of the city</a:t>
            </a:r>
            <a:endParaRPr lang="en-US" dirty="0">
              <a:latin typeface="Gill Sans"/>
              <a:cs typeface="Gill Sans"/>
            </a:endParaRPr>
          </a:p>
        </p:txBody>
      </p:sp>
      <p:grpSp>
        <p:nvGrpSpPr>
          <p:cNvPr id="11" name="Group 10"/>
          <p:cNvGrpSpPr/>
          <p:nvPr/>
        </p:nvGrpSpPr>
        <p:grpSpPr>
          <a:xfrm>
            <a:off x="484554" y="1414036"/>
            <a:ext cx="7745045" cy="3415915"/>
            <a:chOff x="484554" y="1414036"/>
            <a:chExt cx="7745045" cy="3415915"/>
          </a:xfrm>
        </p:grpSpPr>
        <p:pic>
          <p:nvPicPr>
            <p:cNvPr id="6" name="Picture 5"/>
            <p:cNvPicPr>
              <a:picLocks noChangeAspect="1"/>
            </p:cNvPicPr>
            <p:nvPr/>
          </p:nvPicPr>
          <p:blipFill>
            <a:blip r:embed="rId8"/>
            <a:stretch>
              <a:fillRect/>
            </a:stretch>
          </p:blipFill>
          <p:spPr>
            <a:xfrm>
              <a:off x="484554" y="3908427"/>
              <a:ext cx="2222500" cy="921524"/>
            </a:xfrm>
            <a:prstGeom prst="rect">
              <a:avLst/>
            </a:prstGeom>
            <a:ln>
              <a:noFill/>
            </a:ln>
          </p:spPr>
        </p:pic>
        <p:sp>
          <p:nvSpPr>
            <p:cNvPr id="7" name="TextBox 6"/>
            <p:cNvSpPr txBox="1"/>
            <p:nvPr/>
          </p:nvSpPr>
          <p:spPr>
            <a:xfrm>
              <a:off x="5791200" y="1414036"/>
              <a:ext cx="2438399" cy="707886"/>
            </a:xfrm>
            <a:prstGeom prst="rect">
              <a:avLst/>
            </a:prstGeom>
            <a:noFill/>
            <a:ln w="19050" cmpd="sng">
              <a:noFill/>
            </a:ln>
          </p:spPr>
          <p:txBody>
            <a:bodyPr wrap="square" rtlCol="0">
              <a:spAutoFit/>
            </a:bodyPr>
            <a:lstStyle/>
            <a:p>
              <a:pPr marL="0" algn="ctr"/>
              <a:r>
                <a:rPr lang="en-US" sz="2000" b="1" dirty="0" smtClean="0">
                  <a:effectLst>
                    <a:outerShdw blurRad="50800" dist="38100" dir="2700000" algn="tl" rotWithShape="0">
                      <a:srgbClr val="000000">
                        <a:alpha val="43000"/>
                      </a:srgbClr>
                    </a:outerShdw>
                  </a:effectLst>
                  <a:latin typeface="Gill Sans Light"/>
                  <a:cs typeface="Gill Sans Light"/>
                </a:rPr>
                <a:t>What do you think the data are telling us?</a:t>
              </a:r>
              <a:endParaRPr lang="en-US" sz="2000" b="1" dirty="0">
                <a:effectLst>
                  <a:outerShdw blurRad="50800" dist="38100" dir="2700000" algn="tl" rotWithShape="0">
                    <a:srgbClr val="000000">
                      <a:alpha val="43000"/>
                    </a:srgbClr>
                  </a:outerShdw>
                </a:effectLst>
                <a:latin typeface="Gill Sans Light"/>
                <a:cs typeface="Gill Sans Light"/>
              </a:endParaRPr>
            </a:p>
          </p:txBody>
        </p:sp>
      </p:grpSp>
    </p:spTree>
    <p:extLst>
      <p:ext uri="{BB962C8B-B14F-4D97-AF65-F5344CB8AC3E}">
        <p14:creationId xmlns:p14="http://schemas.microsoft.com/office/powerpoint/2010/main" val="41764907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Arlington County Emergency Alerts</a:t>
            </a:r>
            <a:endParaRPr lang="en-US" dirty="0"/>
          </a:p>
        </p:txBody>
      </p:sp>
      <p:sp>
        <p:nvSpPr>
          <p:cNvPr id="3" name="Content Placeholder 2"/>
          <p:cNvSpPr>
            <a:spLocks noGrp="1"/>
          </p:cNvSpPr>
          <p:nvPr>
            <p:ph idx="1"/>
          </p:nvPr>
        </p:nvSpPr>
        <p:spPr>
          <a:xfrm>
            <a:off x="457200" y="862519"/>
            <a:ext cx="8229600" cy="3394472"/>
          </a:xfrm>
        </p:spPr>
        <p:txBody>
          <a:bodyPr>
            <a:normAutofit lnSpcReduction="10000"/>
          </a:bodyPr>
          <a:lstStyle/>
          <a:p>
            <a:pPr marL="338138" indent="0">
              <a:buNone/>
            </a:pPr>
            <a:r>
              <a:rPr lang="en-US" u="sng" dirty="0" smtClean="0"/>
              <a:t>Emergency Alerts</a:t>
            </a:r>
            <a:r>
              <a:rPr lang="en-US" dirty="0" smtClean="0"/>
              <a:t>: </a:t>
            </a:r>
            <a:r>
              <a:rPr lang="en-US" sz="2400" dirty="0" smtClean="0"/>
              <a:t>emails, texts, phone calls alerting people of weather, road closures, crimes, and other emergencies.</a:t>
            </a:r>
          </a:p>
          <a:p>
            <a:pPr marL="338138" indent="0">
              <a:buNone/>
            </a:pPr>
            <a:r>
              <a:rPr lang="en-US" dirty="0" smtClean="0"/>
              <a:t>Data</a:t>
            </a:r>
          </a:p>
          <a:p>
            <a:r>
              <a:rPr lang="en-US" sz="2400" dirty="0" err="1" smtClean="0"/>
              <a:t>Lats</a:t>
            </a:r>
            <a:r>
              <a:rPr lang="en-US" sz="2400" dirty="0" smtClean="0"/>
              <a:t> and longs of 20,000 users</a:t>
            </a:r>
          </a:p>
          <a:p>
            <a:pPr marL="338138" indent="0">
              <a:buNone/>
            </a:pPr>
            <a:r>
              <a:rPr lang="en-US" dirty="0" smtClean="0"/>
              <a:t>Research Questions</a:t>
            </a:r>
          </a:p>
          <a:p>
            <a:r>
              <a:rPr lang="en-US" sz="2400" dirty="0" smtClean="0"/>
              <a:t>How to reach more people with alerts?</a:t>
            </a:r>
          </a:p>
          <a:p>
            <a:pPr lvl="1"/>
            <a:r>
              <a:rPr lang="en-US" sz="2000" dirty="0" smtClean="0"/>
              <a:t>Where’s the best place to target marketing?</a:t>
            </a:r>
          </a:p>
          <a:p>
            <a:pPr lvl="1"/>
            <a:r>
              <a:rPr lang="en-US" sz="2000" dirty="0" smtClean="0"/>
              <a:t>Where do the people currently getting alerts live?</a:t>
            </a:r>
            <a:endParaRPr lang="en-US" sz="2000" dirty="0"/>
          </a:p>
        </p:txBody>
      </p:sp>
    </p:spTree>
    <p:extLst>
      <p:ext uri="{BB962C8B-B14F-4D97-AF65-F5344CB8AC3E}">
        <p14:creationId xmlns:p14="http://schemas.microsoft.com/office/powerpoint/2010/main" val="14278753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 y="1006077"/>
            <a:ext cx="8686801" cy="3620351"/>
          </a:xfrm>
        </p:spPr>
        <p:txBody>
          <a:bodyPr>
            <a:noAutofit/>
          </a:bodyPr>
          <a:lstStyle/>
          <a:p>
            <a:pPr>
              <a:lnSpc>
                <a:spcPct val="80000"/>
              </a:lnSpc>
            </a:pPr>
            <a:r>
              <a:rPr lang="en-US" sz="2000" b="1" dirty="0" smtClean="0">
                <a:solidFill>
                  <a:srgbClr val="FF0000"/>
                </a:solidFill>
              </a:rPr>
              <a:t>May </a:t>
            </a:r>
            <a:r>
              <a:rPr lang="en-US" sz="2000" b="1" dirty="0">
                <a:solidFill>
                  <a:srgbClr val="FF0000"/>
                </a:solidFill>
              </a:rPr>
              <a:t>5, 2016. Included 90 senior leaders across 19 Arlington government Departments.</a:t>
            </a:r>
          </a:p>
          <a:p>
            <a:pPr lvl="1">
              <a:lnSpc>
                <a:spcPct val="80000"/>
              </a:lnSpc>
            </a:pPr>
            <a:r>
              <a:rPr lang="en-US" sz="2000" dirty="0" smtClean="0"/>
              <a:t>First </a:t>
            </a:r>
            <a:r>
              <a:rPr lang="en-US" sz="2000" dirty="0"/>
              <a:t>Data Discovery Workshop was with the Arlington government’s executive management team</a:t>
            </a:r>
            <a:r>
              <a:rPr lang="en-US" sz="2000" dirty="0" smtClean="0"/>
              <a:t>.</a:t>
            </a:r>
          </a:p>
          <a:p>
            <a:pPr lvl="1">
              <a:lnSpc>
                <a:spcPct val="80000"/>
              </a:lnSpc>
            </a:pPr>
            <a:r>
              <a:rPr lang="en-US" sz="2000" dirty="0" smtClean="0"/>
              <a:t>Team </a:t>
            </a:r>
            <a:r>
              <a:rPr lang="en-US" sz="2000" dirty="0"/>
              <a:t>members broke into small groups to brainstorm about the issues and problems facing their community. To obtain a more complete assessment of the issues, each group included team members from across the various Arlington departments and agencies. </a:t>
            </a:r>
            <a:endParaRPr lang="en-US" sz="2000" dirty="0" smtClean="0"/>
          </a:p>
          <a:p>
            <a:pPr>
              <a:lnSpc>
                <a:spcPct val="80000"/>
              </a:lnSpc>
            </a:pPr>
            <a:r>
              <a:rPr lang="en-US" sz="2000" dirty="0"/>
              <a:t>SDAL has since met with the Arlington steering committee selected at the Data Discovery Workshop to discuss and select </a:t>
            </a:r>
            <a:r>
              <a:rPr lang="en-US" sz="2000" dirty="0" smtClean="0"/>
              <a:t>issues</a:t>
            </a:r>
          </a:p>
          <a:p>
            <a:pPr lvl="1">
              <a:lnSpc>
                <a:spcPct val="80000"/>
              </a:lnSpc>
            </a:pPr>
            <a:r>
              <a:rPr lang="en-US" sz="2000" dirty="0" smtClean="0"/>
              <a:t>Our </a:t>
            </a:r>
            <a:r>
              <a:rPr lang="en-US" sz="2000" dirty="0"/>
              <a:t>objective is for local government leaders to become </a:t>
            </a:r>
            <a:r>
              <a:rPr lang="en-US" sz="2000" b="1" i="1" dirty="0"/>
              <a:t>self-sufficient</a:t>
            </a:r>
            <a:r>
              <a:rPr lang="en-US" sz="2000" dirty="0"/>
              <a:t> in using their administrative data flows, linked with other data sources, to address social policy issues using </a:t>
            </a:r>
            <a:r>
              <a:rPr lang="en-US" sz="2000" b="1" i="1" dirty="0"/>
              <a:t>data as evidence</a:t>
            </a:r>
            <a:r>
              <a:rPr lang="en-US" sz="2000" dirty="0"/>
              <a:t>.</a:t>
            </a:r>
          </a:p>
          <a:p>
            <a:endParaRPr lang="en-US" sz="2000" dirty="0" smtClean="0"/>
          </a:p>
          <a:p>
            <a:pPr lvl="1"/>
            <a:endParaRPr lang="en-US" sz="1600" dirty="0"/>
          </a:p>
          <a:p>
            <a:endParaRPr lang="en-US" sz="2000" dirty="0"/>
          </a:p>
          <a:p>
            <a:endParaRPr lang="en-US" sz="2000" dirty="0"/>
          </a:p>
        </p:txBody>
      </p:sp>
    </p:spTree>
    <p:extLst>
      <p:ext uri="{BB962C8B-B14F-4D97-AF65-F5344CB8AC3E}">
        <p14:creationId xmlns:p14="http://schemas.microsoft.com/office/powerpoint/2010/main" val="9329498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27000" y="1006077"/>
            <a:ext cx="8559800" cy="3620351"/>
          </a:xfrm>
        </p:spPr>
        <p:txBody>
          <a:bodyPr>
            <a:noAutofit/>
          </a:bodyPr>
          <a:lstStyle/>
          <a:p>
            <a:pPr lvl="0"/>
            <a:r>
              <a:rPr lang="en-US" sz="2000" dirty="0" smtClean="0"/>
              <a:t>“</a:t>
            </a:r>
            <a:r>
              <a:rPr lang="en-US" sz="2000" dirty="0"/>
              <a:t>Who is using Arlington resources and who is being left out? Why? How can Arlington’s data be linked, analyzed, and used to identify and reach those left out?”</a:t>
            </a:r>
          </a:p>
          <a:p>
            <a:pPr lvl="0"/>
            <a:r>
              <a:rPr lang="en-US" sz="2000" dirty="0"/>
              <a:t>“How do you consolidate information across departments and agencies to identify and help vulnerable populations?” </a:t>
            </a:r>
          </a:p>
          <a:p>
            <a:pPr lvl="0"/>
            <a:r>
              <a:rPr lang="en-US" sz="2000" dirty="0"/>
              <a:t>“How do you reach underserved populations? Who is not being reached?”</a:t>
            </a:r>
          </a:p>
          <a:p>
            <a:pPr lvl="0"/>
            <a:r>
              <a:rPr lang="en-US" sz="2000" dirty="0"/>
              <a:t>“What kind of facilities do we need, e.g. libraries, pools, fire stations, places for adult education, and English as a second language, and where should they be located to have the maximum impact?”</a:t>
            </a:r>
          </a:p>
          <a:p>
            <a:pPr lvl="0"/>
            <a:r>
              <a:rPr lang="en-US" sz="2000" dirty="0"/>
              <a:t>“Who are we getting feedback from, are </a:t>
            </a:r>
            <a:r>
              <a:rPr lang="en-US" sz="2000" dirty="0" smtClean="0"/>
              <a:t>thy </a:t>
            </a:r>
            <a:r>
              <a:rPr lang="en-US" sz="2000" dirty="0"/>
              <a:t>the majority or minority? Does this bias how we govern? How can we engage all Arlington citizens?”</a:t>
            </a:r>
          </a:p>
          <a:p>
            <a:endParaRPr lang="en-US" sz="2000" dirty="0"/>
          </a:p>
        </p:txBody>
      </p:sp>
    </p:spTree>
    <p:extLst>
      <p:ext uri="{BB962C8B-B14F-4D97-AF65-F5344CB8AC3E}">
        <p14:creationId xmlns:p14="http://schemas.microsoft.com/office/powerpoint/2010/main" val="30026092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SLDS K-12 to Higher Education Transitions</a:t>
            </a:r>
            <a:endParaRPr lang="en-US" dirty="0"/>
          </a:p>
        </p:txBody>
      </p:sp>
      <p:sp>
        <p:nvSpPr>
          <p:cNvPr id="3" name="Content Placeholder 2"/>
          <p:cNvSpPr>
            <a:spLocks noGrp="1"/>
          </p:cNvSpPr>
          <p:nvPr>
            <p:ph idx="1"/>
          </p:nvPr>
        </p:nvSpPr>
        <p:spPr/>
        <p:txBody>
          <a:bodyPr>
            <a:normAutofit fontScale="92500"/>
          </a:bodyPr>
          <a:lstStyle/>
          <a:p>
            <a:r>
              <a:rPr lang="en-US" dirty="0" smtClean="0"/>
              <a:t>Have K-12, higher education, and workforce longitudinal data from Kentucky</a:t>
            </a:r>
          </a:p>
          <a:p>
            <a:r>
              <a:rPr lang="en-US" dirty="0" smtClean="0"/>
              <a:t>Develop research questions through literature search</a:t>
            </a:r>
          </a:p>
          <a:p>
            <a:r>
              <a:rPr lang="en-US" dirty="0" smtClean="0"/>
              <a:t>Determine which variables to use within the Kentucky SLDS data</a:t>
            </a:r>
          </a:p>
          <a:p>
            <a:r>
              <a:rPr lang="en-US" dirty="0" smtClean="0"/>
              <a:t>Profile, clean, and analyze data and write up findings into a research paper.</a:t>
            </a:r>
            <a:endParaRPr lang="en-US" dirty="0"/>
          </a:p>
        </p:txBody>
      </p:sp>
    </p:spTree>
    <p:extLst>
      <p:ext uri="{BB962C8B-B14F-4D97-AF65-F5344CB8AC3E}">
        <p14:creationId xmlns:p14="http://schemas.microsoft.com/office/powerpoint/2010/main" val="9358623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98"/>
            <a:ext cx="8229600" cy="857250"/>
          </a:xfrm>
        </p:spPr>
        <p:txBody>
          <a:bodyPr>
            <a:normAutofit fontScale="90000"/>
          </a:bodyPr>
          <a:lstStyle/>
          <a:p>
            <a:pPr algn="ctr"/>
            <a:r>
              <a:rPr lang="en-US" dirty="0" smtClean="0"/>
              <a:t>6. HUD </a:t>
            </a:r>
            <a:r>
              <a:rPr lang="en-US" dirty="0"/>
              <a:t>Exploring Disclosure Avoidance in Federal Surveys by Using Local Data </a:t>
            </a:r>
            <a:r>
              <a:rPr lang="en-US" dirty="0" smtClean="0"/>
              <a:t> </a:t>
            </a:r>
            <a:endParaRPr lang="en-US" dirty="0"/>
          </a:p>
        </p:txBody>
      </p:sp>
      <p:sp>
        <p:nvSpPr>
          <p:cNvPr id="3" name="Content Placeholder 2"/>
          <p:cNvSpPr>
            <a:spLocks noGrp="1"/>
          </p:cNvSpPr>
          <p:nvPr>
            <p:ph idx="1"/>
          </p:nvPr>
        </p:nvSpPr>
        <p:spPr>
          <a:xfrm>
            <a:off x="213360" y="1006078"/>
            <a:ext cx="8636000" cy="3394472"/>
          </a:xfrm>
        </p:spPr>
        <p:txBody>
          <a:bodyPr>
            <a:noAutofit/>
          </a:bodyPr>
          <a:lstStyle/>
          <a:p>
            <a:pPr marL="338138" indent="0">
              <a:buNone/>
            </a:pPr>
            <a:r>
              <a:rPr lang="en-US" sz="2000" dirty="0" smtClean="0"/>
              <a:t>Exploring </a:t>
            </a:r>
            <a:r>
              <a:rPr lang="en-US" sz="2000" dirty="0"/>
              <a:t>disclosure avoidance in the American Housing Survey (</a:t>
            </a:r>
            <a:r>
              <a:rPr lang="en-US" sz="2000" dirty="0" smtClean="0"/>
              <a:t>AHS); the </a:t>
            </a:r>
            <a:r>
              <a:rPr lang="en-US" sz="2000" dirty="0"/>
              <a:t>process of protecting the address of housing units in the sample and the identity </a:t>
            </a:r>
            <a:r>
              <a:rPr lang="en-US" sz="2000" dirty="0" smtClean="0"/>
              <a:t>of household </a:t>
            </a:r>
            <a:r>
              <a:rPr lang="en-US" sz="2000" dirty="0"/>
              <a:t>members.</a:t>
            </a:r>
          </a:p>
          <a:p>
            <a:r>
              <a:rPr lang="en-US" sz="2000" dirty="0" smtClean="0"/>
              <a:t>Investigate new data (e.g., property tax data (DC), HUD assisted properties)</a:t>
            </a:r>
          </a:p>
          <a:p>
            <a:r>
              <a:rPr lang="en-US" sz="2000" dirty="0" smtClean="0"/>
              <a:t>Studying </a:t>
            </a:r>
            <a:r>
              <a:rPr lang="en-US" sz="2000" dirty="0"/>
              <a:t>population </a:t>
            </a:r>
            <a:r>
              <a:rPr lang="en-US" sz="2000" dirty="0" err="1" smtClean="0"/>
              <a:t>uniques</a:t>
            </a:r>
            <a:endParaRPr lang="en-US" sz="2000" dirty="0"/>
          </a:p>
          <a:p>
            <a:pPr lvl="1"/>
            <a:r>
              <a:rPr lang="en-US" sz="2000" dirty="0" smtClean="0"/>
              <a:t>Measuring fraction of uniquely identifiable units in Arlington and Fairfax</a:t>
            </a:r>
          </a:p>
          <a:p>
            <a:pPr lvl="1"/>
            <a:r>
              <a:rPr lang="en-US" sz="2000" dirty="0"/>
              <a:t>Applying disclosure avoidance methods</a:t>
            </a:r>
            <a:endParaRPr lang="en-US" sz="2000" dirty="0" smtClean="0"/>
          </a:p>
          <a:p>
            <a:pPr lvl="1"/>
            <a:r>
              <a:rPr lang="en-US" sz="2000" dirty="0"/>
              <a:t>I</a:t>
            </a:r>
            <a:r>
              <a:rPr lang="en-US" sz="2000" dirty="0" smtClean="0"/>
              <a:t>mputation for missing data</a:t>
            </a:r>
          </a:p>
          <a:p>
            <a:r>
              <a:rPr lang="en-US" sz="2000" dirty="0" smtClean="0"/>
              <a:t>Synthetic </a:t>
            </a:r>
            <a:r>
              <a:rPr lang="en-US" sz="2000" dirty="0"/>
              <a:t>population (end of May</a:t>
            </a:r>
            <a:r>
              <a:rPr lang="en-US" sz="2000" dirty="0" smtClean="0"/>
              <a:t>?)</a:t>
            </a:r>
          </a:p>
          <a:p>
            <a:pPr lvl="1"/>
            <a:r>
              <a:rPr lang="en-US" sz="2000" dirty="0" smtClean="0"/>
              <a:t>Matching </a:t>
            </a:r>
            <a:r>
              <a:rPr lang="en-US" sz="2000" dirty="0"/>
              <a:t>synthetic households </a:t>
            </a:r>
            <a:r>
              <a:rPr lang="en-US" sz="2000" dirty="0" smtClean="0"/>
              <a:t>to </a:t>
            </a:r>
            <a:r>
              <a:rPr lang="en-US" sz="2000" dirty="0"/>
              <a:t>real housing </a:t>
            </a:r>
            <a:r>
              <a:rPr lang="en-US" sz="2000" dirty="0" smtClean="0"/>
              <a:t>units</a:t>
            </a:r>
            <a:endParaRPr lang="en-US" sz="2000" dirty="0"/>
          </a:p>
        </p:txBody>
      </p:sp>
    </p:spTree>
    <p:extLst>
      <p:ext uri="{BB962C8B-B14F-4D97-AF65-F5344CB8AC3E}">
        <p14:creationId xmlns:p14="http://schemas.microsoft.com/office/powerpoint/2010/main" val="6898791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08"/>
            <a:ext cx="8229600" cy="857250"/>
          </a:xfrm>
        </p:spPr>
        <p:txBody>
          <a:bodyPr>
            <a:noAutofit/>
          </a:bodyPr>
          <a:lstStyle/>
          <a:p>
            <a:pPr algn="ctr"/>
            <a:r>
              <a:rPr lang="en-US" dirty="0" smtClean="0"/>
              <a:t>7</a:t>
            </a:r>
            <a:r>
              <a:rPr lang="en-US" dirty="0"/>
              <a:t>.</a:t>
            </a:r>
            <a:r>
              <a:rPr lang="en-US" dirty="0" smtClean="0"/>
              <a:t>  </a:t>
            </a:r>
            <a:r>
              <a:rPr lang="en-US" dirty="0"/>
              <a:t>Measuring Innovations Using Novel Sources of Data (not survey data)</a:t>
            </a:r>
          </a:p>
        </p:txBody>
      </p:sp>
      <p:sp>
        <p:nvSpPr>
          <p:cNvPr id="3" name="Content Placeholder 2"/>
          <p:cNvSpPr>
            <a:spLocks noGrp="1"/>
          </p:cNvSpPr>
          <p:nvPr>
            <p:ph idx="1"/>
          </p:nvPr>
        </p:nvSpPr>
        <p:spPr/>
        <p:txBody>
          <a:bodyPr>
            <a:normAutofit fontScale="77500" lnSpcReduction="20000"/>
          </a:bodyPr>
          <a:lstStyle/>
          <a:p>
            <a:r>
              <a:rPr lang="en-US" b="1" dirty="0">
                <a:solidFill>
                  <a:srgbClr val="FF0000"/>
                </a:solidFill>
              </a:rPr>
              <a:t>Sponsor:</a:t>
            </a:r>
            <a:r>
              <a:rPr lang="en-US" b="1" dirty="0"/>
              <a:t> National Science Foundation National Center for Science and Engineering </a:t>
            </a:r>
            <a:r>
              <a:rPr lang="en-US" b="1" dirty="0" smtClean="0"/>
              <a:t>Statistics (Carol Robbins)</a:t>
            </a:r>
          </a:p>
          <a:p>
            <a:r>
              <a:rPr lang="en-US" b="1" dirty="0" smtClean="0">
                <a:solidFill>
                  <a:srgbClr val="FF0000"/>
                </a:solidFill>
              </a:rPr>
              <a:t>Innovation measures </a:t>
            </a:r>
            <a:r>
              <a:rPr lang="en-US" b="1" dirty="0" smtClean="0"/>
              <a:t>– </a:t>
            </a:r>
            <a:r>
              <a:rPr lang="en-US" dirty="0" smtClean="0"/>
              <a:t>how to detect </a:t>
            </a:r>
            <a:r>
              <a:rPr lang="en-US" dirty="0"/>
              <a:t>innovative activities through the use of non-statistically designed data collection such as administrative data and social </a:t>
            </a:r>
            <a:r>
              <a:rPr lang="en-US" dirty="0" smtClean="0"/>
              <a:t>media?</a:t>
            </a:r>
          </a:p>
          <a:p>
            <a:pPr lvl="1"/>
            <a:r>
              <a:rPr lang="en-US" sz="2800" b="1" dirty="0" smtClean="0"/>
              <a:t>New ways to measure innovation, STEM workforce, entrepreneurship</a:t>
            </a:r>
            <a:r>
              <a:rPr lang="is-IS" sz="2800" b="1" dirty="0" smtClean="0"/>
              <a:t>…</a:t>
            </a:r>
            <a:endParaRPr lang="en-US" sz="2800" b="1" dirty="0" smtClean="0"/>
          </a:p>
          <a:p>
            <a:r>
              <a:rPr lang="en-US" b="1" dirty="0" smtClean="0">
                <a:solidFill>
                  <a:srgbClr val="FF0000"/>
                </a:solidFill>
              </a:rPr>
              <a:t>Implement Data Framework </a:t>
            </a:r>
            <a:r>
              <a:rPr lang="en-US" b="1" dirty="0" smtClean="0"/>
              <a:t>(research questions, discovery, inventory, acquisition, profiling, cleaning, transforming, analysis)</a:t>
            </a:r>
          </a:p>
          <a:p>
            <a:pPr marL="338138" indent="0">
              <a:buNone/>
            </a:pPr>
            <a:endParaRPr lang="en-US" sz="1600" b="1" dirty="0" smtClean="0">
              <a:hlinkClick r:id="rId3"/>
            </a:endParaRPr>
          </a:p>
          <a:p>
            <a:pPr marL="338138" indent="0">
              <a:buNone/>
            </a:pPr>
            <a:endParaRPr lang="en-US" sz="1800" dirty="0"/>
          </a:p>
        </p:txBody>
      </p:sp>
    </p:spTree>
    <p:extLst>
      <p:ext uri="{BB962C8B-B14F-4D97-AF65-F5344CB8AC3E}">
        <p14:creationId xmlns:p14="http://schemas.microsoft.com/office/powerpoint/2010/main" val="22952610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DOD ARI Attrition Project Overview</a:t>
            </a:r>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sz="2400" dirty="0"/>
              <a:t>Assess ability to access, evaluate the quality, and integrate DOD data and other data to support decision making related to the </a:t>
            </a:r>
            <a:r>
              <a:rPr lang="en-US" sz="2400" i="1" dirty="0"/>
              <a:t>Army Population</a:t>
            </a:r>
          </a:p>
          <a:p>
            <a:pPr>
              <a:lnSpc>
                <a:spcPct val="110000"/>
              </a:lnSpc>
            </a:pPr>
            <a:r>
              <a:rPr lang="en-US" sz="2400" dirty="0" smtClean="0"/>
              <a:t>Ground </a:t>
            </a:r>
            <a:r>
              <a:rPr lang="en-US" sz="2400" dirty="0"/>
              <a:t>research in the context of a </a:t>
            </a:r>
            <a:r>
              <a:rPr lang="en-US" sz="2400" dirty="0">
                <a:solidFill>
                  <a:srgbClr val="000000"/>
                </a:solidFill>
              </a:rPr>
              <a:t>real</a:t>
            </a:r>
            <a:r>
              <a:rPr lang="en-US" sz="2400" i="1" dirty="0"/>
              <a:t> </a:t>
            </a:r>
            <a:r>
              <a:rPr lang="en-US" sz="2400" dirty="0"/>
              <a:t>problem  </a:t>
            </a:r>
          </a:p>
          <a:p>
            <a:pPr lvl="1">
              <a:lnSpc>
                <a:spcPct val="110000"/>
              </a:lnSpc>
            </a:pPr>
            <a:r>
              <a:rPr lang="en-US" dirty="0"/>
              <a:t>Identify predictors of attrition within enlisted ranks</a:t>
            </a:r>
          </a:p>
          <a:p>
            <a:pPr>
              <a:lnSpc>
                <a:spcPct val="110000"/>
              </a:lnSpc>
            </a:pPr>
            <a:r>
              <a:rPr lang="en-US" sz="2400" dirty="0"/>
              <a:t>Phase I: Develop research questions </a:t>
            </a:r>
            <a:r>
              <a:rPr lang="en-US" sz="2400" dirty="0" smtClean="0"/>
              <a:t>around </a:t>
            </a:r>
            <a:r>
              <a:rPr lang="en-US" sz="2400" dirty="0"/>
              <a:t>attrition</a:t>
            </a:r>
          </a:p>
          <a:p>
            <a:pPr>
              <a:lnSpc>
                <a:spcPct val="110000"/>
              </a:lnSpc>
            </a:pPr>
            <a:r>
              <a:rPr lang="en-US" sz="2400" dirty="0"/>
              <a:t>Phase II: Access DMDC data and develop models</a:t>
            </a:r>
          </a:p>
          <a:p>
            <a:pPr>
              <a:lnSpc>
                <a:spcPct val="110000"/>
              </a:lnSpc>
            </a:pPr>
            <a:r>
              <a:rPr lang="en-US" sz="2400" dirty="0"/>
              <a:t>Phase III: Analysis and reporting</a:t>
            </a:r>
          </a:p>
          <a:p>
            <a:endParaRPr lang="en-US" dirty="0"/>
          </a:p>
        </p:txBody>
      </p:sp>
    </p:spTree>
    <p:extLst>
      <p:ext uri="{BB962C8B-B14F-4D97-AF65-F5344CB8AC3E}">
        <p14:creationId xmlns:p14="http://schemas.microsoft.com/office/powerpoint/2010/main" val="25870848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60"/>
            <a:ext cx="8229600" cy="857250"/>
          </a:xfrm>
        </p:spPr>
        <p:txBody>
          <a:bodyPr>
            <a:normAutofit fontScale="90000"/>
          </a:bodyPr>
          <a:lstStyle/>
          <a:p>
            <a:pPr algn="ctr">
              <a:lnSpc>
                <a:spcPct val="80000"/>
              </a:lnSpc>
            </a:pPr>
            <a:r>
              <a:rPr lang="en-US" dirty="0" smtClean="0"/>
              <a:t>Reviewing Arlington County’s Open Data Portal (group project)</a:t>
            </a:r>
            <a:endParaRPr lang="en-US" dirty="0"/>
          </a:p>
        </p:txBody>
      </p:sp>
      <p:sp>
        <p:nvSpPr>
          <p:cNvPr id="3" name="Content Placeholder 2"/>
          <p:cNvSpPr>
            <a:spLocks noGrp="1"/>
          </p:cNvSpPr>
          <p:nvPr>
            <p:ph idx="1"/>
          </p:nvPr>
        </p:nvSpPr>
        <p:spPr>
          <a:xfrm>
            <a:off x="0" y="1006078"/>
            <a:ext cx="8686800" cy="3673630"/>
          </a:xfrm>
        </p:spPr>
        <p:txBody>
          <a:bodyPr>
            <a:normAutofit lnSpcReduction="10000"/>
          </a:bodyPr>
          <a:lstStyle/>
          <a:p>
            <a:r>
              <a:rPr lang="en-US" sz="2000" b="1" dirty="0" smtClean="0">
                <a:solidFill>
                  <a:srgbClr val="FF0000"/>
                </a:solidFill>
              </a:rPr>
              <a:t>Sponsor</a:t>
            </a:r>
            <a:r>
              <a:rPr lang="en-US" sz="2000" b="1" dirty="0">
                <a:solidFill>
                  <a:srgbClr val="FF0000"/>
                </a:solidFill>
              </a:rPr>
              <a:t>:</a:t>
            </a:r>
            <a:r>
              <a:rPr lang="en-US" sz="2000" b="1" dirty="0"/>
              <a:t> </a:t>
            </a:r>
            <a:r>
              <a:rPr lang="en-US" sz="2000" dirty="0"/>
              <a:t>Arlington County Deputy Chief Information Officer </a:t>
            </a:r>
            <a:r>
              <a:rPr lang="en-US" sz="2000" dirty="0" err="1"/>
              <a:t>Kristanne</a:t>
            </a:r>
            <a:r>
              <a:rPr lang="en-US" sz="2000" dirty="0"/>
              <a:t> Littlefield </a:t>
            </a:r>
            <a:endParaRPr lang="en-US" sz="2000" dirty="0" smtClean="0"/>
          </a:p>
          <a:p>
            <a:r>
              <a:rPr lang="en-US" sz="2000" dirty="0" smtClean="0">
                <a:solidFill>
                  <a:srgbClr val="FF0000"/>
                </a:solidFill>
              </a:rPr>
              <a:t>Review available guidelines </a:t>
            </a:r>
            <a:r>
              <a:rPr lang="en-US" sz="2000" dirty="0" smtClean="0"/>
              <a:t>on open data portals</a:t>
            </a:r>
          </a:p>
          <a:p>
            <a:r>
              <a:rPr lang="en-US" sz="2000" dirty="0" smtClean="0">
                <a:solidFill>
                  <a:srgbClr val="FF0000"/>
                </a:solidFill>
              </a:rPr>
              <a:t>Review cities open data portal </a:t>
            </a:r>
            <a:r>
              <a:rPr lang="en-US" sz="2000" dirty="0" smtClean="0"/>
              <a:t>– a mix of large (e.g. Chicago, Boston, San Francisco, DC) and small cities (e.g. Portland, OR or ME, Charleston, SC, Richmond)</a:t>
            </a:r>
          </a:p>
          <a:p>
            <a:r>
              <a:rPr lang="en-US" sz="2000" dirty="0" smtClean="0"/>
              <a:t>Using guidelines and review of other portals, </a:t>
            </a:r>
            <a:r>
              <a:rPr lang="en-US" sz="2000" dirty="0" smtClean="0">
                <a:solidFill>
                  <a:srgbClr val="FF0000"/>
                </a:solidFill>
              </a:rPr>
              <a:t>develop criteria</a:t>
            </a:r>
            <a:r>
              <a:rPr lang="en-US" sz="2000" dirty="0" smtClean="0"/>
              <a:t> for evaluating Arlington County’s Open </a:t>
            </a:r>
            <a:r>
              <a:rPr lang="en-US" sz="2000" dirty="0"/>
              <a:t>Data Portal. - </a:t>
            </a:r>
            <a:r>
              <a:rPr lang="en-US" sz="2000" u="sng" dirty="0">
                <a:hlinkClick r:id="rId3"/>
              </a:rPr>
              <a:t>http://topics.arlingtonva.us/open-government-resources/</a:t>
            </a:r>
            <a:r>
              <a:rPr lang="en-US" sz="2000" dirty="0"/>
              <a:t> </a:t>
            </a:r>
            <a:endParaRPr lang="en-US" sz="2000" dirty="0" smtClean="0"/>
          </a:p>
          <a:p>
            <a:r>
              <a:rPr lang="en-US" sz="2000" dirty="0" smtClean="0">
                <a:solidFill>
                  <a:srgbClr val="FF0000"/>
                </a:solidFill>
              </a:rPr>
              <a:t>Evaluate</a:t>
            </a:r>
            <a:r>
              <a:rPr lang="en-US" sz="2000" dirty="0" smtClean="0"/>
              <a:t> </a:t>
            </a:r>
            <a:r>
              <a:rPr lang="en-US" sz="2000" dirty="0"/>
              <a:t>Arlington County’s Open Data </a:t>
            </a:r>
            <a:r>
              <a:rPr lang="en-US" sz="2000" dirty="0" smtClean="0"/>
              <a:t>Portal and prepare report* (see notes)</a:t>
            </a:r>
          </a:p>
        </p:txBody>
      </p:sp>
    </p:spTree>
    <p:extLst>
      <p:ext uri="{BB962C8B-B14F-4D97-AF65-F5344CB8AC3E}">
        <p14:creationId xmlns:p14="http://schemas.microsoft.com/office/powerpoint/2010/main" val="27105293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8. DOD Policies</a:t>
            </a:r>
            <a:endParaRPr lang="en-US" dirty="0"/>
          </a:p>
        </p:txBody>
      </p:sp>
      <p:sp>
        <p:nvSpPr>
          <p:cNvPr id="3" name="Content Placeholder 2"/>
          <p:cNvSpPr>
            <a:spLocks noGrp="1"/>
          </p:cNvSpPr>
          <p:nvPr>
            <p:ph idx="1"/>
          </p:nvPr>
        </p:nvSpPr>
        <p:spPr>
          <a:xfrm>
            <a:off x="457200" y="975844"/>
            <a:ext cx="8229600" cy="3394472"/>
          </a:xfrm>
        </p:spPr>
        <p:txBody>
          <a:bodyPr>
            <a:normAutofit lnSpcReduction="10000"/>
          </a:bodyPr>
          <a:lstStyle/>
          <a:p>
            <a:r>
              <a:rPr lang="en-US" sz="2600" dirty="0" smtClean="0"/>
              <a:t>Research Question: How </a:t>
            </a:r>
            <a:r>
              <a:rPr lang="en-US" sz="2600" dirty="0"/>
              <a:t>do DOD policy changes affect attrition across </a:t>
            </a:r>
            <a:r>
              <a:rPr lang="en-US" sz="2600" dirty="0" smtClean="0"/>
              <a:t>individual</a:t>
            </a:r>
            <a:r>
              <a:rPr lang="en-US" sz="2600" dirty="0"/>
              <a:t> </a:t>
            </a:r>
            <a:r>
              <a:rPr lang="en-US" sz="2600" dirty="0" smtClean="0"/>
              <a:t>and unit levels?</a:t>
            </a:r>
          </a:p>
          <a:p>
            <a:r>
              <a:rPr lang="en-US" sz="2600" dirty="0" smtClean="0"/>
              <a:t>Mission: find and document policies relevant to attrition</a:t>
            </a:r>
          </a:p>
          <a:p>
            <a:r>
              <a:rPr lang="en-US" sz="2600" dirty="0" smtClean="0"/>
              <a:t>Sources: </a:t>
            </a:r>
            <a:r>
              <a:rPr lang="en-US" sz="2600" dirty="0" err="1" smtClean="0"/>
              <a:t>Alaract</a:t>
            </a:r>
            <a:r>
              <a:rPr lang="en-US" sz="2600" dirty="0" smtClean="0"/>
              <a:t> documents, BRAC reports, websites</a:t>
            </a:r>
          </a:p>
          <a:p>
            <a:r>
              <a:rPr lang="en-US" sz="2600" dirty="0" smtClean="0"/>
              <a:t>Process: focus on policies affecting personnel; start with most recent; create dataset with policy and date</a:t>
            </a:r>
          </a:p>
          <a:p>
            <a:r>
              <a:rPr lang="en-US" sz="2600" dirty="0" smtClean="0"/>
              <a:t>Additional: Create a national map of Army bases, contractors, national cemeteries, etc.</a:t>
            </a:r>
            <a:endParaRPr lang="en-US" sz="2600" dirty="0"/>
          </a:p>
        </p:txBody>
      </p:sp>
    </p:spTree>
    <p:extLst>
      <p:ext uri="{BB962C8B-B14F-4D97-AF65-F5344CB8AC3E}">
        <p14:creationId xmlns:p14="http://schemas.microsoft.com/office/powerpoint/2010/main" val="24541403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55339"/>
            <a:ext cx="8229600" cy="857250"/>
          </a:xfrm>
        </p:spPr>
        <p:txBody>
          <a:bodyPr/>
          <a:lstStyle/>
          <a:p>
            <a:pPr algn="ctr"/>
            <a:r>
              <a:rPr lang="en-US" dirty="0" smtClean="0"/>
              <a:t>9. DOD Social Media</a:t>
            </a:r>
            <a:endParaRPr lang="en-US" dirty="0"/>
          </a:p>
        </p:txBody>
      </p:sp>
      <p:sp>
        <p:nvSpPr>
          <p:cNvPr id="3" name="Content Placeholder 2"/>
          <p:cNvSpPr>
            <a:spLocks noGrp="1"/>
          </p:cNvSpPr>
          <p:nvPr>
            <p:ph idx="1"/>
          </p:nvPr>
        </p:nvSpPr>
        <p:spPr>
          <a:xfrm>
            <a:off x="477520" y="910777"/>
            <a:ext cx="8412480" cy="3588291"/>
          </a:xfrm>
        </p:spPr>
        <p:txBody>
          <a:bodyPr>
            <a:noAutofit/>
          </a:bodyPr>
          <a:lstStyle/>
          <a:p>
            <a:r>
              <a:rPr lang="en-US" sz="2600" dirty="0" smtClean="0"/>
              <a:t>What can we learn from social media regarding the Army?</a:t>
            </a:r>
          </a:p>
          <a:p>
            <a:pPr lvl="1"/>
            <a:r>
              <a:rPr lang="en-US" sz="2200" dirty="0" smtClean="0"/>
              <a:t>What social media venues do the </a:t>
            </a:r>
            <a:r>
              <a:rPr lang="en-US" sz="2200" dirty="0" err="1" smtClean="0"/>
              <a:t>DoD</a:t>
            </a:r>
            <a:r>
              <a:rPr lang="en-US" sz="2200" dirty="0" smtClean="0"/>
              <a:t> population use?</a:t>
            </a:r>
          </a:p>
          <a:p>
            <a:pPr lvl="1"/>
            <a:r>
              <a:rPr lang="en-US" sz="2200" dirty="0" smtClean="0"/>
              <a:t>What do they talk about? </a:t>
            </a:r>
          </a:p>
          <a:p>
            <a:pPr lvl="1"/>
            <a:r>
              <a:rPr lang="en-US" sz="2200" dirty="0" smtClean="0"/>
              <a:t>Can we capture sentiments regarding policies? </a:t>
            </a:r>
          </a:p>
          <a:p>
            <a:pPr marL="742950" lvl="1" indent="0">
              <a:buNone/>
            </a:pPr>
            <a:endParaRPr lang="en-US" sz="2200" dirty="0" smtClean="0"/>
          </a:p>
          <a:p>
            <a:r>
              <a:rPr lang="en-US" sz="3000" b="1" dirty="0" smtClean="0">
                <a:solidFill>
                  <a:srgbClr val="953735"/>
                </a:solidFill>
              </a:rPr>
              <a:t>Methods: </a:t>
            </a:r>
            <a:r>
              <a:rPr lang="en-US" sz="3000" dirty="0" smtClean="0"/>
              <a:t>data discovery, scraping the web, text mining, sentiment analysis, visualization</a:t>
            </a:r>
            <a:endParaRPr lang="en-US" sz="3000" dirty="0"/>
          </a:p>
          <a:p>
            <a:endParaRPr lang="en-US" sz="2600" dirty="0"/>
          </a:p>
        </p:txBody>
      </p:sp>
    </p:spTree>
    <p:extLst>
      <p:ext uri="{BB962C8B-B14F-4D97-AF65-F5344CB8AC3E}">
        <p14:creationId xmlns:p14="http://schemas.microsoft.com/office/powerpoint/2010/main" val="890204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10. Policy Evaluations in Complex Systems</a:t>
            </a:r>
            <a:endParaRPr lang="en-US" dirty="0"/>
          </a:p>
        </p:txBody>
      </p:sp>
      <p:sp>
        <p:nvSpPr>
          <p:cNvPr id="3" name="Content Placeholder 2"/>
          <p:cNvSpPr>
            <a:spLocks noGrp="1"/>
          </p:cNvSpPr>
          <p:nvPr>
            <p:ph idx="1"/>
          </p:nvPr>
        </p:nvSpPr>
        <p:spPr>
          <a:xfrm>
            <a:off x="117987" y="1006078"/>
            <a:ext cx="8568813" cy="3394472"/>
          </a:xfrm>
        </p:spPr>
        <p:txBody>
          <a:bodyPr>
            <a:normAutofit fontScale="92500" lnSpcReduction="20000"/>
          </a:bodyPr>
          <a:lstStyle/>
          <a:p>
            <a:pPr marL="338138" indent="0">
              <a:buNone/>
            </a:pPr>
            <a:r>
              <a:rPr lang="en-US" dirty="0" smtClean="0"/>
              <a:t>“The </a:t>
            </a:r>
            <a:r>
              <a:rPr lang="en-US" dirty="0"/>
              <a:t>best way to learn whether a social program or policy works as intended is through a </a:t>
            </a:r>
            <a:r>
              <a:rPr lang="en-US" dirty="0" smtClean="0"/>
              <a:t>randomized controlled </a:t>
            </a:r>
            <a:r>
              <a:rPr lang="en-US" dirty="0"/>
              <a:t>trial (RCT), in which people are randomly assigned to receive the program’s services or to be part of </a:t>
            </a:r>
            <a:r>
              <a:rPr lang="en-US" dirty="0" smtClean="0"/>
              <a:t>a control </a:t>
            </a:r>
            <a:r>
              <a:rPr lang="en-US" dirty="0"/>
              <a:t>group</a:t>
            </a:r>
            <a:r>
              <a:rPr lang="en-US" dirty="0" smtClean="0"/>
              <a:t>.”  </a:t>
            </a:r>
            <a:r>
              <a:rPr lang="en-US" i="1" dirty="0" smtClean="0"/>
              <a:t>Arnold Foundation</a:t>
            </a:r>
          </a:p>
          <a:p>
            <a:pPr marL="338138" indent="0">
              <a:buNone/>
            </a:pPr>
            <a:endParaRPr lang="en-US" i="1" dirty="0"/>
          </a:p>
          <a:p>
            <a:pPr marL="338138" indent="0">
              <a:buNone/>
            </a:pPr>
            <a:r>
              <a:rPr lang="en-US" dirty="0" smtClean="0"/>
              <a:t>Not everyone agrees with </a:t>
            </a:r>
            <a:r>
              <a:rPr lang="en-US" smtClean="0"/>
              <a:t>this statement - lets </a:t>
            </a:r>
            <a:r>
              <a:rPr lang="en-US" dirty="0" smtClean="0"/>
              <a:t>do a literature review and a critical assessment through the lens of experimental design theory.</a:t>
            </a:r>
            <a:endParaRPr lang="en-US" dirty="0"/>
          </a:p>
        </p:txBody>
      </p:sp>
    </p:spTree>
    <p:extLst>
      <p:ext uri="{BB962C8B-B14F-4D97-AF65-F5344CB8AC3E}">
        <p14:creationId xmlns:p14="http://schemas.microsoft.com/office/powerpoint/2010/main" val="10361407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Hearings on Capital Hill</a:t>
            </a:r>
            <a:endParaRPr lang="en-US" dirty="0"/>
          </a:p>
        </p:txBody>
      </p:sp>
      <p:sp>
        <p:nvSpPr>
          <p:cNvPr id="3" name="Content Placeholder 2"/>
          <p:cNvSpPr>
            <a:spLocks noGrp="1"/>
          </p:cNvSpPr>
          <p:nvPr>
            <p:ph idx="1"/>
          </p:nvPr>
        </p:nvSpPr>
        <p:spPr/>
        <p:txBody>
          <a:bodyPr>
            <a:normAutofit lnSpcReduction="10000"/>
          </a:bodyPr>
          <a:lstStyle/>
          <a:p>
            <a:r>
              <a:rPr lang="en-US" dirty="0" smtClean="0"/>
              <a:t>Attend 1 to 2 hearings on Capital Hill</a:t>
            </a:r>
          </a:p>
          <a:p>
            <a:r>
              <a:rPr lang="en-US" dirty="0" smtClean="0"/>
              <a:t>Should be loosely related to our work</a:t>
            </a:r>
          </a:p>
          <a:p>
            <a:r>
              <a:rPr lang="en-US" dirty="0" smtClean="0"/>
              <a:t>Choose a few of you to monitor and propose which hearing(s) to attend </a:t>
            </a:r>
          </a:p>
          <a:p>
            <a:r>
              <a:rPr lang="en-US" dirty="0">
                <a:hlinkClick r:id="rId2"/>
              </a:rPr>
              <a:t>http://www.capitolhearings.org</a:t>
            </a:r>
            <a:r>
              <a:rPr lang="en-US" dirty="0" smtClean="0">
                <a:hlinkClick r:id="rId2"/>
              </a:rPr>
              <a:t>/</a:t>
            </a:r>
            <a:endParaRPr lang="en-US" dirty="0" smtClean="0"/>
          </a:p>
          <a:p>
            <a:r>
              <a:rPr lang="en-US" dirty="0">
                <a:hlinkClick r:id="rId3"/>
              </a:rPr>
              <a:t>https://www.congress.gov/congressional-hearings/</a:t>
            </a:r>
            <a:r>
              <a:rPr lang="en-US" dirty="0" smtClean="0">
                <a:hlinkClick r:id="rId3"/>
              </a:rPr>
              <a:t>about</a:t>
            </a: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37571239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For Fun! </a:t>
            </a:r>
            <a:r>
              <a:rPr lang="en-US" i="1" dirty="0"/>
              <a:t>The Trial of </a:t>
            </a:r>
            <a:r>
              <a:rPr lang="en-US" i="1" dirty="0" smtClean="0"/>
              <a:t> Winston </a:t>
            </a:r>
            <a:r>
              <a:rPr lang="en-US" i="1" dirty="0"/>
              <a:t>vs. Oceania-</a:t>
            </a:r>
            <a:r>
              <a:rPr lang="en-US" i="1" dirty="0" smtClean="0"/>
              <a:t>1984</a:t>
            </a:r>
            <a:r>
              <a:rPr lang="en-US" dirty="0" smtClean="0"/>
              <a:t> </a:t>
            </a:r>
            <a:endParaRPr lang="en-US" dirty="0"/>
          </a:p>
        </p:txBody>
      </p:sp>
      <p:sp>
        <p:nvSpPr>
          <p:cNvPr id="3" name="Content Placeholder 2"/>
          <p:cNvSpPr>
            <a:spLocks noGrp="1"/>
          </p:cNvSpPr>
          <p:nvPr>
            <p:ph idx="1"/>
          </p:nvPr>
        </p:nvSpPr>
        <p:spPr>
          <a:xfrm>
            <a:off x="150381" y="1006078"/>
            <a:ext cx="8536419" cy="3394472"/>
          </a:xfrm>
        </p:spPr>
        <p:txBody>
          <a:bodyPr>
            <a:noAutofit/>
          </a:bodyPr>
          <a:lstStyle/>
          <a:p>
            <a:r>
              <a:rPr lang="en-US" sz="2400" dirty="0" smtClean="0"/>
              <a:t>Monday</a:t>
            </a:r>
            <a:r>
              <a:rPr lang="en-US" sz="2400" dirty="0"/>
              <a:t>, June 20, </a:t>
            </a:r>
            <a:r>
              <a:rPr lang="en-US" sz="2400" dirty="0" smtClean="0"/>
              <a:t>2016 at 7</a:t>
            </a:r>
            <a:r>
              <a:rPr lang="en-US" sz="2400" dirty="0"/>
              <a:t>:30 p.m. </a:t>
            </a:r>
            <a:endParaRPr lang="en-US" sz="2400" dirty="0" smtClean="0"/>
          </a:p>
          <a:p>
            <a:pPr lvl="1"/>
            <a:r>
              <a:rPr lang="en-US" sz="2000" dirty="0" smtClean="0">
                <a:solidFill>
                  <a:srgbClr val="FF0000"/>
                </a:solidFill>
              </a:rPr>
              <a:t>Please let SSS know by June 13 whether you will attend or not</a:t>
            </a:r>
            <a:endParaRPr lang="en-US" sz="2000" dirty="0">
              <a:solidFill>
                <a:srgbClr val="FF0000"/>
              </a:solidFill>
            </a:endParaRPr>
          </a:p>
          <a:p>
            <a:r>
              <a:rPr lang="en-US" sz="2400" dirty="0"/>
              <a:t>Sidney Harman </a:t>
            </a:r>
            <a:r>
              <a:rPr lang="en-US" sz="2400" dirty="0" smtClean="0"/>
              <a:t>Hall, 610 </a:t>
            </a:r>
            <a:r>
              <a:rPr lang="en-US" sz="2400" dirty="0"/>
              <a:t>F Street, </a:t>
            </a:r>
            <a:r>
              <a:rPr lang="en-US" sz="2400" dirty="0" smtClean="0"/>
              <a:t>NW, Washington</a:t>
            </a:r>
            <a:r>
              <a:rPr lang="en-US" sz="2400" dirty="0"/>
              <a:t>, DC 20004</a:t>
            </a:r>
          </a:p>
          <a:p>
            <a:r>
              <a:rPr lang="en-US" sz="2400" dirty="0" smtClean="0"/>
              <a:t>Argument </a:t>
            </a:r>
            <a:r>
              <a:rPr lang="en-US" sz="2400" b="1" dirty="0" smtClean="0"/>
              <a:t>featuring:</a:t>
            </a:r>
            <a:endParaRPr lang="en-US" sz="2400" dirty="0"/>
          </a:p>
          <a:p>
            <a:pPr lvl="1"/>
            <a:r>
              <a:rPr lang="en-US" sz="1800" dirty="0" smtClean="0"/>
              <a:t>Justice </a:t>
            </a:r>
            <a:r>
              <a:rPr lang="en-US" sz="1800" dirty="0"/>
              <a:t>Ruth Bader Ginsburg, Supreme Court of the United States, </a:t>
            </a:r>
            <a:r>
              <a:rPr lang="en-US" sz="1800" i="1" dirty="0"/>
              <a:t>presiding</a:t>
            </a:r>
            <a:r>
              <a:rPr lang="en-US" sz="1800" dirty="0"/>
              <a:t> Justice Stephen G. </a:t>
            </a:r>
            <a:r>
              <a:rPr lang="en-US" sz="1800" dirty="0" err="1"/>
              <a:t>Breyer</a:t>
            </a:r>
            <a:r>
              <a:rPr lang="en-US" sz="1800" dirty="0"/>
              <a:t>, Supreme Court of the United States Judge David S. </a:t>
            </a:r>
            <a:r>
              <a:rPr lang="en-US" sz="1800" dirty="0" err="1"/>
              <a:t>Tatel</a:t>
            </a:r>
            <a:r>
              <a:rPr lang="en-US" sz="1800" dirty="0"/>
              <a:t>, United States Court of Appeals for the D.C. Circuit Judge Brett M. </a:t>
            </a:r>
            <a:r>
              <a:rPr lang="en-US" sz="1800" dirty="0" err="1"/>
              <a:t>Kavanaugh</a:t>
            </a:r>
            <a:r>
              <a:rPr lang="en-US" sz="1800" dirty="0"/>
              <a:t>, United States Court of Appeals for the D.C. Circuit Judge Patricia A. Millett, United States Court of Appeals for the D.C. Circuit </a:t>
            </a:r>
            <a:r>
              <a:rPr lang="en-US" sz="1800" b="1" dirty="0"/>
              <a:t>*Participants subject to change.</a:t>
            </a:r>
            <a:endParaRPr lang="en-US" sz="1800" dirty="0"/>
          </a:p>
        </p:txBody>
      </p:sp>
      <p:sp>
        <p:nvSpPr>
          <p:cNvPr id="4" name="TextBox 3"/>
          <p:cNvSpPr txBox="1"/>
          <p:nvPr/>
        </p:nvSpPr>
        <p:spPr>
          <a:xfrm>
            <a:off x="802033" y="4796700"/>
            <a:ext cx="7034488" cy="400110"/>
          </a:xfrm>
          <a:prstGeom prst="rect">
            <a:avLst/>
          </a:prstGeom>
          <a:noFill/>
        </p:spPr>
        <p:txBody>
          <a:bodyPr wrap="square" rtlCol="0">
            <a:spAutoFit/>
          </a:bodyPr>
          <a:lstStyle/>
          <a:p>
            <a:pPr marL="0"/>
            <a:r>
              <a:rPr lang="en-US" sz="2000" dirty="0" smtClean="0">
                <a:latin typeface="Gill Sans Light"/>
                <a:cs typeface="Gill Sans Light"/>
              </a:rPr>
              <a:t>Recommend reading </a:t>
            </a:r>
            <a:r>
              <a:rPr lang="en-US" sz="2000" i="1" dirty="0" smtClean="0">
                <a:latin typeface="Gill Sans Light"/>
                <a:cs typeface="Gill Sans Light"/>
              </a:rPr>
              <a:t>1984</a:t>
            </a:r>
            <a:r>
              <a:rPr lang="en-US" sz="2000" dirty="0" smtClean="0">
                <a:latin typeface="Gill Sans Light"/>
                <a:cs typeface="Gill Sans Light"/>
              </a:rPr>
              <a:t> before the Mock Trial – see notes below: </a:t>
            </a:r>
            <a:endParaRPr lang="en-US" sz="2000" dirty="0">
              <a:latin typeface="Gill Sans Light"/>
              <a:cs typeface="Gill Sans Light"/>
            </a:endParaRPr>
          </a:p>
        </p:txBody>
      </p:sp>
    </p:spTree>
    <p:extLst>
      <p:ext uri="{BB962C8B-B14F-4D97-AF65-F5344CB8AC3E}">
        <p14:creationId xmlns:p14="http://schemas.microsoft.com/office/powerpoint/2010/main" val="11188319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Events (optional)</a:t>
            </a:r>
            <a:endParaRPr lang="en-US" dirty="0"/>
          </a:p>
        </p:txBody>
      </p:sp>
      <p:sp>
        <p:nvSpPr>
          <p:cNvPr id="3" name="Content Placeholder 2"/>
          <p:cNvSpPr>
            <a:spLocks noGrp="1"/>
          </p:cNvSpPr>
          <p:nvPr>
            <p:ph idx="1"/>
          </p:nvPr>
        </p:nvSpPr>
        <p:spPr/>
        <p:txBody>
          <a:bodyPr/>
          <a:lstStyle/>
          <a:p>
            <a:r>
              <a:rPr lang="en-US" dirty="0" smtClean="0"/>
              <a:t>APPAM Student </a:t>
            </a:r>
            <a:r>
              <a:rPr lang="en-US" dirty="0" err="1" smtClean="0"/>
              <a:t>BrownBag</a:t>
            </a:r>
            <a:r>
              <a:rPr lang="en-US" dirty="0" smtClean="0"/>
              <a:t>– June 15 from 5:30 to 7:30</a:t>
            </a:r>
          </a:p>
          <a:p>
            <a:r>
              <a:rPr lang="en-US" dirty="0"/>
              <a:t>AAAS </a:t>
            </a:r>
            <a:r>
              <a:rPr lang="en-US" dirty="0" smtClean="0"/>
              <a:t>Town Hall Meeting &amp; Networking Reception</a:t>
            </a:r>
            <a:r>
              <a:rPr lang="sk-SK" dirty="0" smtClean="0"/>
              <a:t>, </a:t>
            </a:r>
            <a:r>
              <a:rPr lang="en-US" dirty="0" smtClean="0"/>
              <a:t>15 </a:t>
            </a:r>
            <a:r>
              <a:rPr lang="en-US" dirty="0"/>
              <a:t>June, </a:t>
            </a:r>
            <a:r>
              <a:rPr lang="en-US" dirty="0" smtClean="0"/>
              <a:t>2016, 5</a:t>
            </a:r>
            <a:r>
              <a:rPr lang="en-US" dirty="0"/>
              <a:t>:15 p.m.– 8:00 </a:t>
            </a:r>
            <a:r>
              <a:rPr lang="en-US" dirty="0" smtClean="0"/>
              <a:t>pm; Kroc </a:t>
            </a:r>
            <a:r>
              <a:rPr lang="en-US" dirty="0"/>
              <a:t>Institute for Peace and </a:t>
            </a:r>
            <a:r>
              <a:rPr lang="en-US" dirty="0" smtClean="0"/>
              <a:t>Justice</a:t>
            </a:r>
          </a:p>
          <a:p>
            <a:r>
              <a:rPr lang="en-US" i="1" dirty="0" smtClean="0"/>
              <a:t>We will forward emails </a:t>
            </a:r>
            <a:r>
              <a:rPr lang="en-US" i="1" smtClean="0"/>
              <a:t>about other events </a:t>
            </a:r>
            <a:endParaRPr lang="en-US" i="1" dirty="0" smtClean="0"/>
          </a:p>
        </p:txBody>
      </p:sp>
    </p:spTree>
    <p:extLst>
      <p:ext uri="{BB962C8B-B14F-4D97-AF65-F5344CB8AC3E}">
        <p14:creationId xmlns:p14="http://schemas.microsoft.com/office/powerpoint/2010/main" val="9258830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484"/>
            <a:ext cx="8229600" cy="857250"/>
          </a:xfrm>
        </p:spPr>
        <p:txBody>
          <a:bodyPr/>
          <a:lstStyle/>
          <a:p>
            <a:pPr algn="ctr"/>
            <a:r>
              <a:rPr lang="en-US" dirty="0"/>
              <a:t>Reviewing Arlington County’s Open Data Portal (group project)</a:t>
            </a:r>
          </a:p>
        </p:txBody>
      </p:sp>
      <p:sp>
        <p:nvSpPr>
          <p:cNvPr id="3" name="Content Placeholder 2"/>
          <p:cNvSpPr>
            <a:spLocks noGrp="1"/>
          </p:cNvSpPr>
          <p:nvPr>
            <p:ph idx="1"/>
          </p:nvPr>
        </p:nvSpPr>
        <p:spPr/>
        <p:txBody>
          <a:bodyPr/>
          <a:lstStyle/>
          <a:p>
            <a:r>
              <a:rPr lang="en-US" dirty="0" smtClean="0"/>
              <a:t>Review other </a:t>
            </a:r>
          </a:p>
          <a:p>
            <a:r>
              <a:rPr lang="en-US" dirty="0" smtClean="0"/>
              <a:t>Enigma open data portal (Emily </a:t>
            </a:r>
            <a:r>
              <a:rPr lang="en-US" dirty="0" err="1" smtClean="0"/>
              <a:t>Molfino</a:t>
            </a:r>
            <a:r>
              <a:rPr lang="en-US" dirty="0" smtClean="0"/>
              <a:t>) - </a:t>
            </a:r>
            <a:r>
              <a:rPr lang="en-US" u="sng" dirty="0"/>
              <a:t>https://</a:t>
            </a:r>
            <a:r>
              <a:rPr lang="en-US" u="sng" dirty="0" err="1"/>
              <a:t>app.enigma.io</a:t>
            </a:r>
            <a:r>
              <a:rPr lang="en-US" u="sng" dirty="0"/>
              <a:t>/search</a:t>
            </a:r>
            <a:endParaRPr lang="en-US" dirty="0" smtClean="0"/>
          </a:p>
          <a:p>
            <a:r>
              <a:rPr lang="en-US" dirty="0" smtClean="0"/>
              <a:t>NORC GSS Survey data portal (Sam)</a:t>
            </a:r>
          </a:p>
          <a:p>
            <a:r>
              <a:rPr lang="en-US" dirty="0" smtClean="0"/>
              <a:t>Immigration data (Jess)</a:t>
            </a:r>
            <a:endParaRPr lang="en-US" dirty="0"/>
          </a:p>
        </p:txBody>
      </p:sp>
    </p:spTree>
    <p:extLst>
      <p:ext uri="{BB962C8B-B14F-4D97-AF65-F5344CB8AC3E}">
        <p14:creationId xmlns:p14="http://schemas.microsoft.com/office/powerpoint/2010/main" val="4036591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29"/>
            <a:ext cx="8229600" cy="857250"/>
          </a:xfrm>
        </p:spPr>
        <p:txBody>
          <a:bodyPr/>
          <a:lstStyle/>
          <a:p>
            <a:pPr algn="ctr"/>
            <a:r>
              <a:rPr lang="en-US" dirty="0"/>
              <a:t>Reviewing Arlington County’s Open Data Portal (group project)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5663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94"/>
            <a:ext cx="8229600" cy="857250"/>
          </a:xfrm>
        </p:spPr>
        <p:txBody>
          <a:bodyPr>
            <a:normAutofit fontScale="90000"/>
          </a:bodyPr>
          <a:lstStyle/>
          <a:p>
            <a:pPr algn="ctr">
              <a:lnSpc>
                <a:spcPct val="80000"/>
              </a:lnSpc>
            </a:pPr>
            <a:r>
              <a:rPr lang="en-US" dirty="0" smtClean="0"/>
              <a:t>Measuring Social Cohesion – Prepare Literature Review</a:t>
            </a:r>
            <a:r>
              <a:rPr lang="en-US" dirty="0"/>
              <a:t> </a:t>
            </a:r>
            <a:r>
              <a:rPr lang="en-US" dirty="0" smtClean="0"/>
              <a:t>(group project)</a:t>
            </a:r>
            <a:endParaRPr lang="en-US" dirty="0"/>
          </a:p>
        </p:txBody>
      </p:sp>
      <p:sp>
        <p:nvSpPr>
          <p:cNvPr id="3" name="Content Placeholder 2"/>
          <p:cNvSpPr>
            <a:spLocks noGrp="1"/>
          </p:cNvSpPr>
          <p:nvPr>
            <p:ph idx="1"/>
          </p:nvPr>
        </p:nvSpPr>
        <p:spPr>
          <a:xfrm>
            <a:off x="296897" y="972651"/>
            <a:ext cx="8560877" cy="3710687"/>
          </a:xfrm>
        </p:spPr>
        <p:txBody>
          <a:bodyPr>
            <a:normAutofit/>
          </a:bodyPr>
          <a:lstStyle/>
          <a:p>
            <a:r>
              <a:rPr lang="en-US" sz="2400" dirty="0" smtClean="0">
                <a:solidFill>
                  <a:srgbClr val="FF0000"/>
                </a:solidFill>
              </a:rPr>
              <a:t>Defining Social Cohesion </a:t>
            </a:r>
            <a:r>
              <a:rPr lang="en-US" sz="2400" dirty="0" smtClean="0"/>
              <a:t>- the </a:t>
            </a:r>
            <a:r>
              <a:rPr lang="en-US" sz="2400" dirty="0"/>
              <a:t>quality and quantity of relationships within a </a:t>
            </a:r>
            <a:r>
              <a:rPr lang="en-US" sz="2400" dirty="0" smtClean="0"/>
              <a:t>community with an emphasis on connectivity and trust (one definition)</a:t>
            </a:r>
          </a:p>
          <a:p>
            <a:r>
              <a:rPr lang="en-US" sz="2400" dirty="0" smtClean="0">
                <a:solidFill>
                  <a:srgbClr val="FF0000"/>
                </a:solidFill>
              </a:rPr>
              <a:t>Conduct literature review </a:t>
            </a:r>
            <a:r>
              <a:rPr lang="en-US" sz="2400" dirty="0" smtClean="0"/>
              <a:t>– Katie will introduce method</a:t>
            </a:r>
          </a:p>
          <a:p>
            <a:r>
              <a:rPr lang="en-US" sz="2400" dirty="0" smtClean="0">
                <a:solidFill>
                  <a:srgbClr val="FF0000"/>
                </a:solidFill>
              </a:rPr>
              <a:t>Create outline/timeline </a:t>
            </a:r>
            <a:r>
              <a:rPr lang="en-US" sz="2400" dirty="0" smtClean="0"/>
              <a:t>- each student select topic/topics</a:t>
            </a:r>
          </a:p>
          <a:p>
            <a:r>
              <a:rPr lang="en-US" sz="2400" dirty="0" smtClean="0">
                <a:solidFill>
                  <a:srgbClr val="FF0000"/>
                </a:solidFill>
              </a:rPr>
              <a:t>Prepare draft paper </a:t>
            </a:r>
            <a:r>
              <a:rPr lang="en-US" sz="2400" dirty="0" smtClean="0"/>
              <a:t>(by July 22) and poster (July 28)</a:t>
            </a:r>
          </a:p>
          <a:p>
            <a:r>
              <a:rPr lang="en-US" sz="1800" dirty="0" smtClean="0"/>
              <a:t>Review earlier draft as a starting point - see Social Cohesion </a:t>
            </a:r>
            <a:r>
              <a:rPr lang="en-US" sz="1800" dirty="0"/>
              <a:t>folder on Google </a:t>
            </a:r>
            <a:r>
              <a:rPr lang="en-US" sz="1800" dirty="0" smtClean="0"/>
              <a:t>drive</a:t>
            </a:r>
            <a:endParaRPr lang="en-US" sz="2400" dirty="0"/>
          </a:p>
        </p:txBody>
      </p:sp>
    </p:spTree>
    <p:extLst>
      <p:ext uri="{BB962C8B-B14F-4D97-AF65-F5344CB8AC3E}">
        <p14:creationId xmlns:p14="http://schemas.microsoft.com/office/powerpoint/2010/main" val="3170966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2"/>
            <a:ext cx="9144000" cy="857250"/>
          </a:xfrm>
        </p:spPr>
        <p:txBody>
          <a:bodyPr>
            <a:noAutofit/>
          </a:bodyPr>
          <a:lstStyle/>
          <a:p>
            <a:pPr algn="ctr"/>
            <a:r>
              <a:rPr lang="en-US" dirty="0" smtClean="0"/>
              <a:t>1. Counting </a:t>
            </a:r>
            <a:r>
              <a:rPr lang="en-US" dirty="0"/>
              <a:t>Employment in Arlington County </a:t>
            </a:r>
            <a:r>
              <a:rPr lang="en-US" dirty="0" smtClean="0"/>
              <a:t>Using </a:t>
            </a:r>
            <a:r>
              <a:rPr lang="en-US" dirty="0"/>
              <a:t>Multiple Methods and </a:t>
            </a:r>
            <a:r>
              <a:rPr lang="en-US" dirty="0" smtClean="0"/>
              <a:t>Data</a:t>
            </a:r>
            <a:endParaRPr lang="en-US" dirty="0"/>
          </a:p>
        </p:txBody>
      </p:sp>
      <p:sp>
        <p:nvSpPr>
          <p:cNvPr id="3" name="Content Placeholder 2"/>
          <p:cNvSpPr>
            <a:spLocks noGrp="1"/>
          </p:cNvSpPr>
          <p:nvPr>
            <p:ph idx="1"/>
          </p:nvPr>
        </p:nvSpPr>
        <p:spPr>
          <a:xfrm>
            <a:off x="-1" y="1006078"/>
            <a:ext cx="8839061" cy="3394472"/>
          </a:xfrm>
        </p:spPr>
        <p:txBody>
          <a:bodyPr>
            <a:normAutofit lnSpcReduction="10000"/>
          </a:bodyPr>
          <a:lstStyle/>
          <a:p>
            <a:r>
              <a:rPr lang="en-US" sz="2000" b="1" dirty="0">
                <a:solidFill>
                  <a:srgbClr val="FF0000"/>
                </a:solidFill>
              </a:rPr>
              <a:t>Sponsor: </a:t>
            </a:r>
            <a:r>
              <a:rPr lang="en-US" sz="2000" dirty="0"/>
              <a:t>Arlington County (Andrew J. </a:t>
            </a:r>
            <a:r>
              <a:rPr lang="en-US" sz="2000" dirty="0" err="1" smtClean="0"/>
              <a:t>D'huyvetter</a:t>
            </a:r>
            <a:r>
              <a:rPr lang="en-US" sz="2000" dirty="0" smtClean="0"/>
              <a:t> and </a:t>
            </a:r>
            <a:r>
              <a:rPr lang="en-US" sz="2000" i="1" dirty="0"/>
              <a:t>Elizabeth </a:t>
            </a:r>
            <a:r>
              <a:rPr lang="en-US" sz="2000" i="1" dirty="0" smtClean="0"/>
              <a:t>Hardy, Urban Planners/Demographers, Department </a:t>
            </a:r>
            <a:r>
              <a:rPr lang="en-US" sz="2000" i="1" dirty="0"/>
              <a:t>of Community Planning, Housing &amp; </a:t>
            </a:r>
            <a:r>
              <a:rPr lang="en-US" sz="2000" i="1" dirty="0" smtClean="0"/>
              <a:t>Development</a:t>
            </a:r>
          </a:p>
          <a:p>
            <a:r>
              <a:rPr lang="en-US" sz="2000" dirty="0" smtClean="0">
                <a:solidFill>
                  <a:srgbClr val="FF0000"/>
                </a:solidFill>
              </a:rPr>
              <a:t>Project</a:t>
            </a:r>
            <a:r>
              <a:rPr lang="en-US" sz="2000" dirty="0" smtClean="0"/>
              <a:t>: Estimate Arlington County’s employment</a:t>
            </a:r>
            <a:r>
              <a:rPr lang="en-US" sz="2000" dirty="0"/>
              <a:t> </a:t>
            </a:r>
            <a:r>
              <a:rPr lang="en-US" sz="2000" dirty="0" smtClean="0"/>
              <a:t>using top-down and bottom-up methods</a:t>
            </a:r>
          </a:p>
          <a:p>
            <a:pPr lvl="1"/>
            <a:r>
              <a:rPr lang="en-US" sz="2000" dirty="0" smtClean="0"/>
              <a:t>Use BLS </a:t>
            </a:r>
            <a:r>
              <a:rPr lang="en-US" sz="2000" dirty="0"/>
              <a:t>QCEW  (quarterly census of employment and wages</a:t>
            </a:r>
            <a:r>
              <a:rPr lang="en-US" sz="2000" dirty="0" smtClean="0"/>
              <a:t>) – top down</a:t>
            </a:r>
          </a:p>
          <a:p>
            <a:pPr lvl="1"/>
            <a:r>
              <a:rPr lang="en-US" sz="2000" dirty="0" smtClean="0"/>
              <a:t>Use </a:t>
            </a:r>
            <a:r>
              <a:rPr lang="en-US" sz="2000" dirty="0"/>
              <a:t>per square feet of leased office space less vacancies, water usage, and commercial building </a:t>
            </a:r>
            <a:r>
              <a:rPr lang="en-US" sz="2000" dirty="0" smtClean="0"/>
              <a:t>information – bottom-up</a:t>
            </a:r>
          </a:p>
          <a:p>
            <a:r>
              <a:rPr lang="en-US" sz="2000" dirty="0" smtClean="0">
                <a:solidFill>
                  <a:srgbClr val="FF0000"/>
                </a:solidFill>
              </a:rPr>
              <a:t>Steps</a:t>
            </a:r>
            <a:r>
              <a:rPr lang="en-US" sz="2000" dirty="0" smtClean="0"/>
              <a:t> – literature review, exploratory data analysis, statistical analysis</a:t>
            </a:r>
          </a:p>
          <a:p>
            <a:r>
              <a:rPr lang="en-US" sz="2000" dirty="0" smtClean="0"/>
              <a:t>Meeting with Northern Virginia demographers on May 24, 2 to 3:30</a:t>
            </a:r>
            <a:endParaRPr lang="en-US" sz="2000" dirty="0"/>
          </a:p>
        </p:txBody>
      </p:sp>
    </p:spTree>
    <p:extLst>
      <p:ext uri="{BB962C8B-B14F-4D97-AF65-F5344CB8AC3E}">
        <p14:creationId xmlns:p14="http://schemas.microsoft.com/office/powerpoint/2010/main" val="10221451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2"/>
            <a:ext cx="9144000" cy="857250"/>
          </a:xfrm>
        </p:spPr>
        <p:txBody>
          <a:bodyPr>
            <a:noAutofit/>
          </a:bodyPr>
          <a:lstStyle/>
          <a:p>
            <a:pPr algn="ctr"/>
            <a:r>
              <a:rPr lang="en-US" dirty="0" smtClean="0"/>
              <a:t>1. Counting </a:t>
            </a:r>
            <a:r>
              <a:rPr lang="en-US" dirty="0"/>
              <a:t>Employment in Arlington County </a:t>
            </a:r>
            <a:r>
              <a:rPr lang="en-US" dirty="0" smtClean="0"/>
              <a:t>Using </a:t>
            </a:r>
            <a:r>
              <a:rPr lang="en-US" dirty="0"/>
              <a:t>Multiple Methods and </a:t>
            </a:r>
            <a:r>
              <a:rPr lang="en-US" dirty="0" smtClean="0"/>
              <a:t>Data</a:t>
            </a:r>
            <a:endParaRPr lang="en-US" dirty="0"/>
          </a:p>
        </p:txBody>
      </p:sp>
      <p:pic>
        <p:nvPicPr>
          <p:cNvPr id="4" name="Content Placeholder 3"/>
          <p:cNvPicPr>
            <a:picLocks noGrp="1" noChangeAspect="1"/>
          </p:cNvPicPr>
          <p:nvPr>
            <p:ph idx="1"/>
          </p:nvPr>
        </p:nvPicPr>
        <p:blipFill rotWithShape="1">
          <a:blip r:embed="rId3"/>
          <a:srcRect t="2675" r="11376" b="338"/>
          <a:stretch/>
        </p:blipFill>
        <p:spPr>
          <a:xfrm>
            <a:off x="5375435" y="974617"/>
            <a:ext cx="2641600" cy="3657600"/>
          </a:xfrm>
          <a:prstGeom prst="rect">
            <a:avLst/>
          </a:prstGeom>
        </p:spPr>
      </p:pic>
      <p:sp>
        <p:nvSpPr>
          <p:cNvPr id="5" name="TextBox 4"/>
          <p:cNvSpPr txBox="1"/>
          <p:nvPr/>
        </p:nvSpPr>
        <p:spPr>
          <a:xfrm>
            <a:off x="624469" y="1556922"/>
            <a:ext cx="4527942" cy="2646878"/>
          </a:xfrm>
          <a:prstGeom prst="rect">
            <a:avLst/>
          </a:prstGeom>
          <a:noFill/>
        </p:spPr>
        <p:txBody>
          <a:bodyPr wrap="square" rtlCol="0">
            <a:spAutoFit/>
          </a:bodyPr>
          <a:lstStyle/>
          <a:p>
            <a:pPr marL="0"/>
            <a:r>
              <a:rPr lang="en-US" sz="2800" dirty="0" smtClean="0">
                <a:latin typeface="Gill Sans Light"/>
                <a:cs typeface="Gill Sans Light"/>
              </a:rPr>
              <a:t>Metropolitan Council of </a:t>
            </a:r>
          </a:p>
          <a:p>
            <a:r>
              <a:rPr lang="en-US" sz="2800" dirty="0" smtClean="0">
                <a:latin typeface="Gill Sans Light"/>
                <a:cs typeface="Gill Sans Light"/>
              </a:rPr>
              <a:t>Governments:  </a:t>
            </a:r>
            <a:r>
              <a:rPr lang="en-US" sz="2200" dirty="0" smtClean="0"/>
              <a:t>is </a:t>
            </a:r>
            <a:r>
              <a:rPr lang="en-US" sz="2200" dirty="0"/>
              <a:t>an independent, nonprofit association that brings area leaders together to address major regional issues in the District of Columbia, suburban Maryland and Northern Virginia.</a:t>
            </a:r>
            <a:endParaRPr lang="en-US" sz="2200" dirty="0">
              <a:latin typeface="Gill Sans Light"/>
              <a:cs typeface="Gill Sans Light"/>
            </a:endParaRPr>
          </a:p>
        </p:txBody>
      </p:sp>
    </p:spTree>
    <p:extLst>
      <p:ext uri="{BB962C8B-B14F-4D97-AF65-F5344CB8AC3E}">
        <p14:creationId xmlns:p14="http://schemas.microsoft.com/office/powerpoint/2010/main" val="9451172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Arlington County 911 data</a:t>
            </a:r>
            <a:endParaRPr lang="en-US" dirty="0"/>
          </a:p>
        </p:txBody>
      </p:sp>
      <p:sp>
        <p:nvSpPr>
          <p:cNvPr id="3" name="Content Placeholder 2"/>
          <p:cNvSpPr>
            <a:spLocks noGrp="1"/>
          </p:cNvSpPr>
          <p:nvPr>
            <p:ph idx="1"/>
          </p:nvPr>
        </p:nvSpPr>
        <p:spPr>
          <a:xfrm>
            <a:off x="308429" y="943485"/>
            <a:ext cx="8185331" cy="3394472"/>
          </a:xfrm>
        </p:spPr>
        <p:txBody>
          <a:bodyPr>
            <a:noAutofit/>
          </a:bodyPr>
          <a:lstStyle/>
          <a:p>
            <a:r>
              <a:rPr lang="en-US" sz="2000" b="1" dirty="0" smtClean="0">
                <a:solidFill>
                  <a:srgbClr val="FF0000"/>
                </a:solidFill>
              </a:rPr>
              <a:t>Sponsor: </a:t>
            </a:r>
            <a:r>
              <a:rPr lang="en-US" sz="2000" dirty="0" smtClean="0"/>
              <a:t>AC </a:t>
            </a:r>
          </a:p>
          <a:p>
            <a:r>
              <a:rPr lang="en-US" sz="2000" dirty="0" smtClean="0">
                <a:solidFill>
                  <a:srgbClr val="FF0000"/>
                </a:solidFill>
              </a:rPr>
              <a:t>Contacts: </a:t>
            </a:r>
            <a:r>
              <a:rPr lang="en-US" sz="2000" dirty="0" smtClean="0"/>
              <a:t>Captain </a:t>
            </a:r>
            <a:r>
              <a:rPr lang="en-US" sz="2000" dirty="0"/>
              <a:t>Bruce Benson (Police) Battalion Chief Mike </a:t>
            </a:r>
            <a:r>
              <a:rPr lang="en-US" sz="2000" dirty="0" err="1"/>
              <a:t>Gowen</a:t>
            </a:r>
            <a:r>
              <a:rPr lang="en-US" sz="2000" dirty="0"/>
              <a:t> (Fire/EMS)</a:t>
            </a:r>
          </a:p>
          <a:p>
            <a:r>
              <a:rPr lang="en-US" sz="2000" b="1" dirty="0">
                <a:solidFill>
                  <a:srgbClr val="FF0000"/>
                </a:solidFill>
              </a:rPr>
              <a:t>Description: </a:t>
            </a:r>
            <a:r>
              <a:rPr lang="en-US" sz="2000" b="1" dirty="0" smtClean="0">
                <a:solidFill>
                  <a:srgbClr val="FF0000"/>
                </a:solidFill>
              </a:rPr>
              <a:t> </a:t>
            </a:r>
            <a:r>
              <a:rPr lang="en-US" sz="2000" dirty="0" smtClean="0"/>
              <a:t>We </a:t>
            </a:r>
            <a:r>
              <a:rPr lang="en-US" sz="2000" dirty="0"/>
              <a:t>will repurpose the 911 data, identify interesting research questions (raised by AC fire and police departments, and found from literature reviews), and conduct exploratory data analysis and develop models to address those </a:t>
            </a:r>
            <a:r>
              <a:rPr lang="en-US" sz="2000" dirty="0" err="1" smtClean="0"/>
              <a:t>questions</a:t>
            </a:r>
            <a:r>
              <a:rPr lang="en-US" sz="2000" u="sng" dirty="0" err="1" smtClean="0">
                <a:hlinkClick r:id="rId2"/>
              </a:rPr>
              <a:t>https</a:t>
            </a:r>
            <a:r>
              <a:rPr lang="en-US" sz="2000" u="sng" dirty="0">
                <a:hlinkClick r:id="rId2"/>
              </a:rPr>
              <a:t>://collaboration.vbi.vt.edu/display/FPSDSP/Our+Work+with+Arlington+County</a:t>
            </a:r>
            <a:r>
              <a:rPr lang="en-US" sz="2000" dirty="0"/>
              <a:t> </a:t>
            </a:r>
            <a:endParaRPr lang="en-US" sz="2000" dirty="0" smtClean="0"/>
          </a:p>
          <a:p>
            <a:r>
              <a:rPr lang="en-US" sz="2000" dirty="0" smtClean="0">
                <a:solidFill>
                  <a:srgbClr val="FF0000"/>
                </a:solidFill>
              </a:rPr>
              <a:t>Methods: </a:t>
            </a:r>
            <a:r>
              <a:rPr lang="en-US" sz="2000" dirty="0" smtClean="0"/>
              <a:t>Data exploration, statistical analysis, visualization</a:t>
            </a:r>
          </a:p>
          <a:p>
            <a:r>
              <a:rPr lang="en-US" sz="2400" dirty="0" smtClean="0">
                <a:solidFill>
                  <a:srgbClr val="FF0000"/>
                </a:solidFill>
              </a:rPr>
              <a:t>First project</a:t>
            </a:r>
            <a:r>
              <a:rPr lang="en-US" sz="2400" dirty="0" smtClean="0"/>
              <a:t>: Analyze fire alarm data after quick literature review.</a:t>
            </a:r>
            <a:endParaRPr lang="en-US" sz="2400" dirty="0"/>
          </a:p>
          <a:p>
            <a:endParaRPr lang="en-US" sz="2000" dirty="0"/>
          </a:p>
        </p:txBody>
      </p:sp>
    </p:spTree>
    <p:extLst>
      <p:ext uri="{BB962C8B-B14F-4D97-AF65-F5344CB8AC3E}">
        <p14:creationId xmlns:p14="http://schemas.microsoft.com/office/powerpoint/2010/main" val="8484216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7516078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6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10471</TotalTime>
  <Words>2876</Words>
  <Application>Microsoft Macintosh PowerPoint</Application>
  <PresentationFormat>On-screen Show (16:9)</PresentationFormat>
  <Paragraphs>227</Paragraphs>
  <Slides>25</Slides>
  <Notes>15</Notes>
  <HiddenSlides>1</HiddenSlides>
  <MMClips>2</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2_SDAL_Biocomplexity</vt:lpstr>
      <vt:lpstr>6_NDSSL</vt:lpstr>
      <vt:lpstr>7_Office Theme</vt:lpstr>
      <vt:lpstr>Data Science for the Public Good –  Overview of Summer Projects     </vt:lpstr>
      <vt:lpstr>Reviewing Arlington County’s Open Data Portal (group project)</vt:lpstr>
      <vt:lpstr>Reviewing Arlington County’s Open Data Portal (group project)</vt:lpstr>
      <vt:lpstr>Reviewing Arlington County’s Open Data Portal (group project)</vt:lpstr>
      <vt:lpstr>Measuring Social Cohesion – Prepare Literature Review (group project)</vt:lpstr>
      <vt:lpstr>1. Counting Employment in Arlington County Using Multiple Methods and Data</vt:lpstr>
      <vt:lpstr>1. Counting Employment in Arlington County Using Multiple Methods and Data</vt:lpstr>
      <vt:lpstr>2.  Arlington County 911 data</vt:lpstr>
      <vt:lpstr>PowerPoint Presentation</vt:lpstr>
      <vt:lpstr>Unit Utilization</vt:lpstr>
      <vt:lpstr>Do we have loyal customers  or loyal locations?</vt:lpstr>
      <vt:lpstr>Through this single source we have identified  a rhythm of the city</vt:lpstr>
      <vt:lpstr>3.  Arlington County Emergency Alerts</vt:lpstr>
      <vt:lpstr>4.  Arlington County Data Discovery Workshop </vt:lpstr>
      <vt:lpstr>4.  Arlington County Data Discovery Workshop </vt:lpstr>
      <vt:lpstr>5. SLDS K-12 to Higher Education Transitions</vt:lpstr>
      <vt:lpstr>6. HUD Exploring Disclosure Avoidance in Federal Surveys by Using Local Data  </vt:lpstr>
      <vt:lpstr>7.  Measuring Innovations Using Novel Sources of Data (not survey data)</vt:lpstr>
      <vt:lpstr>DOD ARI Attrition Project Overview</vt:lpstr>
      <vt:lpstr>8. DOD Policies</vt:lpstr>
      <vt:lpstr>9. DOD Social Media</vt:lpstr>
      <vt:lpstr>10. Policy Evaluations in Complex Systems</vt:lpstr>
      <vt:lpstr>Hearings on Capital Hill</vt:lpstr>
      <vt:lpstr>For Fun! The Trial of  Winston vs. Oceania-1984 </vt:lpstr>
      <vt:lpstr>Other Events (optional)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Stephanie Shipp</cp:lastModifiedBy>
  <cp:revision>644</cp:revision>
  <cp:lastPrinted>2016-02-25T13:54:22Z</cp:lastPrinted>
  <dcterms:created xsi:type="dcterms:W3CDTF">2015-10-22T12:46:50Z</dcterms:created>
  <dcterms:modified xsi:type="dcterms:W3CDTF">2016-05-25T09:56:15Z</dcterms:modified>
</cp:coreProperties>
</file>